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648" r:id="rId1"/>
  </p:sldMasterIdLst>
  <p:sldIdLst>
    <p:sldId id="256" r:id="rId2"/>
    <p:sldId id="278" r:id="rId3"/>
    <p:sldId id="257" r:id="rId4"/>
    <p:sldId id="258" r:id="rId5"/>
    <p:sldId id="270" r:id="rId6"/>
    <p:sldId id="271" r:id="rId7"/>
    <p:sldId id="259" r:id="rId8"/>
    <p:sldId id="272" r:id="rId9"/>
    <p:sldId id="273" r:id="rId10"/>
    <p:sldId id="274" r:id="rId11"/>
    <p:sldId id="275" r:id="rId12"/>
    <p:sldId id="276" r:id="rId13"/>
    <p:sldId id="277" r:id="rId14"/>
    <p:sldId id="279" r:id="rId15"/>
    <p:sldId id="260" r:id="rId16"/>
    <p:sldId id="262" r:id="rId17"/>
    <p:sldId id="263" r:id="rId18"/>
    <p:sldId id="264" r:id="rId19"/>
    <p:sldId id="280" r:id="rId20"/>
    <p:sldId id="281" r:id="rId21"/>
    <p:sldId id="282" r:id="rId22"/>
    <p:sldId id="265" r:id="rId23"/>
    <p:sldId id="266" r:id="rId24"/>
    <p:sldId id="267" r:id="rId25"/>
    <p:sldId id="268" r:id="rId26"/>
    <p:sldId id="269" r:id="rId27"/>
    <p:sldId id="28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62"/>
    <p:restoredTop sz="94694"/>
  </p:normalViewPr>
  <p:slideViewPr>
    <p:cSldViewPr snapToGrid="0" snapToObjects="1">
      <p:cViewPr varScale="1">
        <p:scale>
          <a:sx n="108" d="100"/>
          <a:sy n="108" d="100"/>
        </p:scale>
        <p:origin x="7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8F92F3-66C9-46B0-AC79-FD9C3849254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3C083B4-365F-429D-A0FB-BA848BFDB61B}">
      <dgm:prSet custT="1"/>
      <dgm:spPr/>
      <dgm:t>
        <a:bodyPr/>
        <a:lstStyle/>
        <a:p>
          <a:r>
            <a:rPr lang="en-US" sz="2800" dirty="0">
              <a:solidFill>
                <a:schemeClr val="accent5"/>
              </a:solidFill>
            </a:rPr>
            <a:t>Topic</a:t>
          </a:r>
          <a:r>
            <a:rPr lang="en-US" sz="1700" dirty="0"/>
            <a:t> </a:t>
          </a:r>
        </a:p>
      </dgm:t>
    </dgm:pt>
    <dgm:pt modelId="{D79DABF5-AB55-4D0C-A9F1-F4D9A4F3520A}" type="parTrans" cxnId="{AEAACCFD-5A0C-432C-8F67-856A5F56C079}">
      <dgm:prSet/>
      <dgm:spPr/>
      <dgm:t>
        <a:bodyPr/>
        <a:lstStyle/>
        <a:p>
          <a:endParaRPr lang="en-US"/>
        </a:p>
      </dgm:t>
    </dgm:pt>
    <dgm:pt modelId="{2DFFAA6A-F4DE-402F-BFDB-4CC7C3201107}" type="sibTrans" cxnId="{AEAACCFD-5A0C-432C-8F67-856A5F56C079}">
      <dgm:prSet/>
      <dgm:spPr/>
      <dgm:t>
        <a:bodyPr/>
        <a:lstStyle/>
        <a:p>
          <a:endParaRPr lang="en-US"/>
        </a:p>
      </dgm:t>
    </dgm:pt>
    <dgm:pt modelId="{7E8BF796-D54F-471A-BB61-6ACEFD13E0DE}">
      <dgm:prSet/>
      <dgm:spPr/>
      <dgm:t>
        <a:bodyPr/>
        <a:lstStyle/>
        <a:p>
          <a:r>
            <a:rPr lang="en-US"/>
            <a:t>Predicting obesity in individuals using logistic regression</a:t>
          </a:r>
        </a:p>
      </dgm:t>
    </dgm:pt>
    <dgm:pt modelId="{787D6538-8999-46EC-B4CF-0C47C6A890F9}" type="parTrans" cxnId="{F615079D-BAA2-4A57-A2E1-9EEECBDD5C9A}">
      <dgm:prSet/>
      <dgm:spPr/>
      <dgm:t>
        <a:bodyPr/>
        <a:lstStyle/>
        <a:p>
          <a:endParaRPr lang="en-US"/>
        </a:p>
      </dgm:t>
    </dgm:pt>
    <dgm:pt modelId="{B8AD0251-4377-4084-B8E0-48722259B39B}" type="sibTrans" cxnId="{F615079D-BAA2-4A57-A2E1-9EEECBDD5C9A}">
      <dgm:prSet/>
      <dgm:spPr/>
      <dgm:t>
        <a:bodyPr/>
        <a:lstStyle/>
        <a:p>
          <a:endParaRPr lang="en-US"/>
        </a:p>
      </dgm:t>
    </dgm:pt>
    <dgm:pt modelId="{F1638277-B3E7-4EA9-A253-AF5CA6E4F817}">
      <dgm:prSet custT="1"/>
      <dgm:spPr/>
      <dgm:t>
        <a:bodyPr/>
        <a:lstStyle/>
        <a:p>
          <a:r>
            <a:rPr lang="en-US" sz="2800" dirty="0">
              <a:solidFill>
                <a:schemeClr val="accent5"/>
              </a:solidFill>
            </a:rPr>
            <a:t>With? </a:t>
          </a:r>
        </a:p>
      </dgm:t>
    </dgm:pt>
    <dgm:pt modelId="{DDA8D420-90D1-4899-85E0-01DBC9344FFA}" type="parTrans" cxnId="{9670141A-C375-480A-82C2-7DC28B7746FE}">
      <dgm:prSet/>
      <dgm:spPr/>
      <dgm:t>
        <a:bodyPr/>
        <a:lstStyle/>
        <a:p>
          <a:endParaRPr lang="en-US"/>
        </a:p>
      </dgm:t>
    </dgm:pt>
    <dgm:pt modelId="{982A0C95-9125-4B95-A972-B1A1FB4FC405}" type="sibTrans" cxnId="{9670141A-C375-480A-82C2-7DC28B7746FE}">
      <dgm:prSet/>
      <dgm:spPr/>
      <dgm:t>
        <a:bodyPr/>
        <a:lstStyle/>
        <a:p>
          <a:endParaRPr lang="en-US"/>
        </a:p>
      </dgm:t>
    </dgm:pt>
    <dgm:pt modelId="{74DB38CD-FE24-461B-AB8C-866E21364361}">
      <dgm:prSet/>
      <dgm:spPr/>
      <dgm:t>
        <a:bodyPr/>
        <a:lstStyle/>
        <a:p>
          <a:r>
            <a:rPr lang="en-US" dirty="0"/>
            <a:t>Using height, weight, and health lifestyle choices from an obesity data set</a:t>
          </a:r>
        </a:p>
      </dgm:t>
    </dgm:pt>
    <dgm:pt modelId="{C74153AB-B6AE-41D3-A8AE-7C05307E4AEC}" type="parTrans" cxnId="{16F46893-5374-4ED3-86C0-5B7132901E2D}">
      <dgm:prSet/>
      <dgm:spPr/>
      <dgm:t>
        <a:bodyPr/>
        <a:lstStyle/>
        <a:p>
          <a:endParaRPr lang="en-US"/>
        </a:p>
      </dgm:t>
    </dgm:pt>
    <dgm:pt modelId="{B4446B87-9594-4A41-9E2D-E63F028EA8BA}" type="sibTrans" cxnId="{16F46893-5374-4ED3-86C0-5B7132901E2D}">
      <dgm:prSet/>
      <dgm:spPr/>
      <dgm:t>
        <a:bodyPr/>
        <a:lstStyle/>
        <a:p>
          <a:endParaRPr lang="en-US"/>
        </a:p>
      </dgm:t>
    </dgm:pt>
    <dgm:pt modelId="{170BEFF1-CE2D-4C7E-A730-74C1C1525044}">
      <dgm:prSet custT="1"/>
      <dgm:spPr/>
      <dgm:t>
        <a:bodyPr/>
        <a:lstStyle/>
        <a:p>
          <a:r>
            <a:rPr lang="en-US" sz="2800" dirty="0">
              <a:solidFill>
                <a:schemeClr val="accent5"/>
              </a:solidFill>
            </a:rPr>
            <a:t>How?</a:t>
          </a:r>
        </a:p>
      </dgm:t>
    </dgm:pt>
    <dgm:pt modelId="{59AE1EA1-6EA1-4590-B088-9B0C2A203FCE}" type="parTrans" cxnId="{CE6A29B5-DE1F-4AEC-9368-DF5A2F7F6AF3}">
      <dgm:prSet/>
      <dgm:spPr/>
      <dgm:t>
        <a:bodyPr/>
        <a:lstStyle/>
        <a:p>
          <a:endParaRPr lang="en-US"/>
        </a:p>
      </dgm:t>
    </dgm:pt>
    <dgm:pt modelId="{714CEB62-9992-466D-9EF1-AFE55970389F}" type="sibTrans" cxnId="{CE6A29B5-DE1F-4AEC-9368-DF5A2F7F6AF3}">
      <dgm:prSet/>
      <dgm:spPr/>
      <dgm:t>
        <a:bodyPr/>
        <a:lstStyle/>
        <a:p>
          <a:endParaRPr lang="en-US"/>
        </a:p>
      </dgm:t>
    </dgm:pt>
    <dgm:pt modelId="{97988202-274C-4344-913C-A1E28DFD9447}">
      <dgm:prSet/>
      <dgm:spPr/>
      <dgm:t>
        <a:bodyPr/>
        <a:lstStyle/>
        <a:p>
          <a:r>
            <a:rPr lang="en-US"/>
            <a:t>Using 4 different models testing 80/20, 70/30, all independent variables, height and weight excluded </a:t>
          </a:r>
        </a:p>
      </dgm:t>
    </dgm:pt>
    <dgm:pt modelId="{E20E17F3-80C1-4209-B8DD-C87DEFA7470E}" type="parTrans" cxnId="{307C825C-8698-4795-89FE-AFBEEA333F23}">
      <dgm:prSet/>
      <dgm:spPr/>
      <dgm:t>
        <a:bodyPr/>
        <a:lstStyle/>
        <a:p>
          <a:endParaRPr lang="en-US"/>
        </a:p>
      </dgm:t>
    </dgm:pt>
    <dgm:pt modelId="{E8389DBE-C87C-4929-9310-DF56385594D4}" type="sibTrans" cxnId="{307C825C-8698-4795-89FE-AFBEEA333F23}">
      <dgm:prSet/>
      <dgm:spPr/>
      <dgm:t>
        <a:bodyPr/>
        <a:lstStyle/>
        <a:p>
          <a:endParaRPr lang="en-US"/>
        </a:p>
      </dgm:t>
    </dgm:pt>
    <dgm:pt modelId="{BCDFB16E-1513-4912-AC4B-50C552B37593}" type="pres">
      <dgm:prSet presAssocID="{CA8F92F3-66C9-46B0-AC79-FD9C38492544}" presName="root" presStyleCnt="0">
        <dgm:presLayoutVars>
          <dgm:dir/>
          <dgm:resizeHandles val="exact"/>
        </dgm:presLayoutVars>
      </dgm:prSet>
      <dgm:spPr/>
    </dgm:pt>
    <dgm:pt modelId="{3A01C3D7-C3AE-44D8-8084-64883EC97246}" type="pres">
      <dgm:prSet presAssocID="{B3C083B4-365F-429D-A0FB-BA848BFDB61B}" presName="compNode" presStyleCnt="0"/>
      <dgm:spPr/>
    </dgm:pt>
    <dgm:pt modelId="{EFD7AFC1-33A3-4E2B-AEF2-E087E4EB48CB}" type="pres">
      <dgm:prSet presAssocID="{B3C083B4-365F-429D-A0FB-BA848BFDB61B}" presName="bgRect" presStyleLbl="bgShp" presStyleIdx="0" presStyleCnt="6"/>
      <dgm:spPr/>
    </dgm:pt>
    <dgm:pt modelId="{5E3CB98A-D91B-40D0-9354-5DC50B7DD53D}" type="pres">
      <dgm:prSet presAssocID="{B3C083B4-365F-429D-A0FB-BA848BFDB61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BB259A8F-811E-4D21-AE22-023879BAD7F9}" type="pres">
      <dgm:prSet presAssocID="{B3C083B4-365F-429D-A0FB-BA848BFDB61B}" presName="spaceRect" presStyleCnt="0"/>
      <dgm:spPr/>
    </dgm:pt>
    <dgm:pt modelId="{72AEF226-732E-4241-AD7F-3B1A778A6293}" type="pres">
      <dgm:prSet presAssocID="{B3C083B4-365F-429D-A0FB-BA848BFDB61B}" presName="parTx" presStyleLbl="revTx" presStyleIdx="0" presStyleCnt="6">
        <dgm:presLayoutVars>
          <dgm:chMax val="0"/>
          <dgm:chPref val="0"/>
        </dgm:presLayoutVars>
      </dgm:prSet>
      <dgm:spPr/>
    </dgm:pt>
    <dgm:pt modelId="{D22D2E36-65E3-4CFB-9FCD-C620FADC1666}" type="pres">
      <dgm:prSet presAssocID="{2DFFAA6A-F4DE-402F-BFDB-4CC7C3201107}" presName="sibTrans" presStyleCnt="0"/>
      <dgm:spPr/>
    </dgm:pt>
    <dgm:pt modelId="{7E4667CB-A7FA-413A-9040-FADCB1EBAC47}" type="pres">
      <dgm:prSet presAssocID="{7E8BF796-D54F-471A-BB61-6ACEFD13E0DE}" presName="compNode" presStyleCnt="0"/>
      <dgm:spPr/>
    </dgm:pt>
    <dgm:pt modelId="{C4435C41-11CF-446B-BD93-6113ECA798E1}" type="pres">
      <dgm:prSet presAssocID="{7E8BF796-D54F-471A-BB61-6ACEFD13E0DE}" presName="bgRect" presStyleLbl="bgShp" presStyleIdx="1" presStyleCnt="6"/>
      <dgm:spPr/>
    </dgm:pt>
    <dgm:pt modelId="{35B3D651-BED4-46C7-B1E8-493785F1D0B7}" type="pres">
      <dgm:prSet presAssocID="{7E8BF796-D54F-471A-BB61-6ACEFD13E0D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DEFEE6C-4DF4-43CD-9472-B6C410C4792F}" type="pres">
      <dgm:prSet presAssocID="{7E8BF796-D54F-471A-BB61-6ACEFD13E0DE}" presName="spaceRect" presStyleCnt="0"/>
      <dgm:spPr/>
    </dgm:pt>
    <dgm:pt modelId="{095061D0-5AB6-4533-82AD-78346E13930F}" type="pres">
      <dgm:prSet presAssocID="{7E8BF796-D54F-471A-BB61-6ACEFD13E0DE}" presName="parTx" presStyleLbl="revTx" presStyleIdx="1" presStyleCnt="6">
        <dgm:presLayoutVars>
          <dgm:chMax val="0"/>
          <dgm:chPref val="0"/>
        </dgm:presLayoutVars>
      </dgm:prSet>
      <dgm:spPr/>
    </dgm:pt>
    <dgm:pt modelId="{47F87E1E-7B14-45AC-9685-B23A9A6C9787}" type="pres">
      <dgm:prSet presAssocID="{B8AD0251-4377-4084-B8E0-48722259B39B}" presName="sibTrans" presStyleCnt="0"/>
      <dgm:spPr/>
    </dgm:pt>
    <dgm:pt modelId="{41C93C42-5C06-403E-89B4-BBCB8EFD5081}" type="pres">
      <dgm:prSet presAssocID="{F1638277-B3E7-4EA9-A253-AF5CA6E4F817}" presName="compNode" presStyleCnt="0"/>
      <dgm:spPr/>
    </dgm:pt>
    <dgm:pt modelId="{2666CC4D-5BA7-49BE-8B35-3486F5666C26}" type="pres">
      <dgm:prSet presAssocID="{F1638277-B3E7-4EA9-A253-AF5CA6E4F817}" presName="bgRect" presStyleLbl="bgShp" presStyleIdx="2" presStyleCnt="6"/>
      <dgm:spPr/>
    </dgm:pt>
    <dgm:pt modelId="{9C33F277-8692-4607-9D97-D5A6329D5CA6}" type="pres">
      <dgm:prSet presAssocID="{F1638277-B3E7-4EA9-A253-AF5CA6E4F81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E18EF91D-5DF6-4184-805F-2C6173A59682}" type="pres">
      <dgm:prSet presAssocID="{F1638277-B3E7-4EA9-A253-AF5CA6E4F817}" presName="spaceRect" presStyleCnt="0"/>
      <dgm:spPr/>
    </dgm:pt>
    <dgm:pt modelId="{36A8DF75-DC9F-49D7-A5D5-ECBE5E49CB45}" type="pres">
      <dgm:prSet presAssocID="{F1638277-B3E7-4EA9-A253-AF5CA6E4F817}" presName="parTx" presStyleLbl="revTx" presStyleIdx="2" presStyleCnt="6">
        <dgm:presLayoutVars>
          <dgm:chMax val="0"/>
          <dgm:chPref val="0"/>
        </dgm:presLayoutVars>
      </dgm:prSet>
      <dgm:spPr/>
    </dgm:pt>
    <dgm:pt modelId="{8A9BD6B4-1F57-40F8-A4F3-7B2F9DB7E917}" type="pres">
      <dgm:prSet presAssocID="{982A0C95-9125-4B95-A972-B1A1FB4FC405}" presName="sibTrans" presStyleCnt="0"/>
      <dgm:spPr/>
    </dgm:pt>
    <dgm:pt modelId="{3D4DABA0-0A11-4F46-AF0C-F26AF25A6B1F}" type="pres">
      <dgm:prSet presAssocID="{74DB38CD-FE24-461B-AB8C-866E21364361}" presName="compNode" presStyleCnt="0"/>
      <dgm:spPr/>
    </dgm:pt>
    <dgm:pt modelId="{469711A0-837A-48EA-84B8-D1FAD7FA9C9C}" type="pres">
      <dgm:prSet presAssocID="{74DB38CD-FE24-461B-AB8C-866E21364361}" presName="bgRect" presStyleLbl="bgShp" presStyleIdx="3" presStyleCnt="6"/>
      <dgm:spPr/>
    </dgm:pt>
    <dgm:pt modelId="{731AACE6-8ACD-4771-9E7D-CEAC6C468657}" type="pres">
      <dgm:prSet presAssocID="{74DB38CD-FE24-461B-AB8C-866E2136436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"/>
        </a:ext>
      </dgm:extLst>
    </dgm:pt>
    <dgm:pt modelId="{6DF27107-D987-4E46-8518-3E19C28CE44B}" type="pres">
      <dgm:prSet presAssocID="{74DB38CD-FE24-461B-AB8C-866E21364361}" presName="spaceRect" presStyleCnt="0"/>
      <dgm:spPr/>
    </dgm:pt>
    <dgm:pt modelId="{226D98B5-FAAE-4A2B-93A2-6B2E368CA57A}" type="pres">
      <dgm:prSet presAssocID="{74DB38CD-FE24-461B-AB8C-866E21364361}" presName="parTx" presStyleLbl="revTx" presStyleIdx="3" presStyleCnt="6">
        <dgm:presLayoutVars>
          <dgm:chMax val="0"/>
          <dgm:chPref val="0"/>
        </dgm:presLayoutVars>
      </dgm:prSet>
      <dgm:spPr/>
    </dgm:pt>
    <dgm:pt modelId="{98B64AF3-2B53-4BD2-84FF-2F5F36818A80}" type="pres">
      <dgm:prSet presAssocID="{B4446B87-9594-4A41-9E2D-E63F028EA8BA}" presName="sibTrans" presStyleCnt="0"/>
      <dgm:spPr/>
    </dgm:pt>
    <dgm:pt modelId="{58EDBD94-EFCA-47AC-85E3-665371EF1215}" type="pres">
      <dgm:prSet presAssocID="{170BEFF1-CE2D-4C7E-A730-74C1C1525044}" presName="compNode" presStyleCnt="0"/>
      <dgm:spPr/>
    </dgm:pt>
    <dgm:pt modelId="{00646762-E0D1-42CE-B3E5-C97E7B71B140}" type="pres">
      <dgm:prSet presAssocID="{170BEFF1-CE2D-4C7E-A730-74C1C1525044}" presName="bgRect" presStyleLbl="bgShp" presStyleIdx="4" presStyleCnt="6"/>
      <dgm:spPr/>
    </dgm:pt>
    <dgm:pt modelId="{740663BC-1E8A-40F5-B1D8-87D24CFAC9FF}" type="pres">
      <dgm:prSet presAssocID="{170BEFF1-CE2D-4C7E-A730-74C1C152504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gister"/>
        </a:ext>
      </dgm:extLst>
    </dgm:pt>
    <dgm:pt modelId="{FAF25F30-15D3-466B-9EA3-C6795E95C856}" type="pres">
      <dgm:prSet presAssocID="{170BEFF1-CE2D-4C7E-A730-74C1C1525044}" presName="spaceRect" presStyleCnt="0"/>
      <dgm:spPr/>
    </dgm:pt>
    <dgm:pt modelId="{9ABA2662-EC6C-48CF-8071-FFB47EE95FC8}" type="pres">
      <dgm:prSet presAssocID="{170BEFF1-CE2D-4C7E-A730-74C1C1525044}" presName="parTx" presStyleLbl="revTx" presStyleIdx="4" presStyleCnt="6">
        <dgm:presLayoutVars>
          <dgm:chMax val="0"/>
          <dgm:chPref val="0"/>
        </dgm:presLayoutVars>
      </dgm:prSet>
      <dgm:spPr/>
    </dgm:pt>
    <dgm:pt modelId="{D4AA73C3-E68C-446D-8F83-9F546D8448E5}" type="pres">
      <dgm:prSet presAssocID="{714CEB62-9992-466D-9EF1-AFE55970389F}" presName="sibTrans" presStyleCnt="0"/>
      <dgm:spPr/>
    </dgm:pt>
    <dgm:pt modelId="{F87E9C94-C030-4058-B2C1-28DB6EAA4CD3}" type="pres">
      <dgm:prSet presAssocID="{97988202-274C-4344-913C-A1E28DFD9447}" presName="compNode" presStyleCnt="0"/>
      <dgm:spPr/>
    </dgm:pt>
    <dgm:pt modelId="{1F65EA5D-C515-47EC-B28D-C429DDA56253}" type="pres">
      <dgm:prSet presAssocID="{97988202-274C-4344-913C-A1E28DFD9447}" presName="bgRect" presStyleLbl="bgShp" presStyleIdx="5" presStyleCnt="6"/>
      <dgm:spPr/>
    </dgm:pt>
    <dgm:pt modelId="{9493AD10-2331-4653-A97E-14018CE4A93A}" type="pres">
      <dgm:prSet presAssocID="{97988202-274C-4344-913C-A1E28DFD944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thematics"/>
        </a:ext>
      </dgm:extLst>
    </dgm:pt>
    <dgm:pt modelId="{619E064D-79E5-425C-98D2-F063F29F4FE4}" type="pres">
      <dgm:prSet presAssocID="{97988202-274C-4344-913C-A1E28DFD9447}" presName="spaceRect" presStyleCnt="0"/>
      <dgm:spPr/>
    </dgm:pt>
    <dgm:pt modelId="{553D4196-CDFB-4CD0-91B7-4F477C556431}" type="pres">
      <dgm:prSet presAssocID="{97988202-274C-4344-913C-A1E28DFD9447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9670141A-C375-480A-82C2-7DC28B7746FE}" srcId="{CA8F92F3-66C9-46B0-AC79-FD9C38492544}" destId="{F1638277-B3E7-4EA9-A253-AF5CA6E4F817}" srcOrd="2" destOrd="0" parTransId="{DDA8D420-90D1-4899-85E0-01DBC9344FFA}" sibTransId="{982A0C95-9125-4B95-A972-B1A1FB4FC405}"/>
    <dgm:cxn modelId="{FFB1861B-4B9E-49F3-A476-778F1D272DB5}" type="presOf" srcId="{97988202-274C-4344-913C-A1E28DFD9447}" destId="{553D4196-CDFB-4CD0-91B7-4F477C556431}" srcOrd="0" destOrd="0" presId="urn:microsoft.com/office/officeart/2018/2/layout/IconVerticalSolidList"/>
    <dgm:cxn modelId="{7E32262F-DE0C-4544-B7DA-FECA4A55DC3E}" type="presOf" srcId="{CA8F92F3-66C9-46B0-AC79-FD9C38492544}" destId="{BCDFB16E-1513-4912-AC4B-50C552B37593}" srcOrd="0" destOrd="0" presId="urn:microsoft.com/office/officeart/2018/2/layout/IconVerticalSolidList"/>
    <dgm:cxn modelId="{307C825C-8698-4795-89FE-AFBEEA333F23}" srcId="{CA8F92F3-66C9-46B0-AC79-FD9C38492544}" destId="{97988202-274C-4344-913C-A1E28DFD9447}" srcOrd="5" destOrd="0" parTransId="{E20E17F3-80C1-4209-B8DD-C87DEFA7470E}" sibTransId="{E8389DBE-C87C-4929-9310-DF56385594D4}"/>
    <dgm:cxn modelId="{83130374-0C3D-47ED-B1C8-FE8451897837}" type="presOf" srcId="{170BEFF1-CE2D-4C7E-A730-74C1C1525044}" destId="{9ABA2662-EC6C-48CF-8071-FFB47EE95FC8}" srcOrd="0" destOrd="0" presId="urn:microsoft.com/office/officeart/2018/2/layout/IconVerticalSolidList"/>
    <dgm:cxn modelId="{E6C3A878-1A86-4E09-9B97-AB7EF5F34775}" type="presOf" srcId="{F1638277-B3E7-4EA9-A253-AF5CA6E4F817}" destId="{36A8DF75-DC9F-49D7-A5D5-ECBE5E49CB45}" srcOrd="0" destOrd="0" presId="urn:microsoft.com/office/officeart/2018/2/layout/IconVerticalSolidList"/>
    <dgm:cxn modelId="{A855297D-8724-4233-BE30-1DB7F8AE3637}" type="presOf" srcId="{7E8BF796-D54F-471A-BB61-6ACEFD13E0DE}" destId="{095061D0-5AB6-4533-82AD-78346E13930F}" srcOrd="0" destOrd="0" presId="urn:microsoft.com/office/officeart/2018/2/layout/IconVerticalSolidList"/>
    <dgm:cxn modelId="{F3279B8B-B6CB-4C8D-B938-916100F57AE3}" type="presOf" srcId="{B3C083B4-365F-429D-A0FB-BA848BFDB61B}" destId="{72AEF226-732E-4241-AD7F-3B1A778A6293}" srcOrd="0" destOrd="0" presId="urn:microsoft.com/office/officeart/2018/2/layout/IconVerticalSolidList"/>
    <dgm:cxn modelId="{16F46893-5374-4ED3-86C0-5B7132901E2D}" srcId="{CA8F92F3-66C9-46B0-AC79-FD9C38492544}" destId="{74DB38CD-FE24-461B-AB8C-866E21364361}" srcOrd="3" destOrd="0" parTransId="{C74153AB-B6AE-41D3-A8AE-7C05307E4AEC}" sibTransId="{B4446B87-9594-4A41-9E2D-E63F028EA8BA}"/>
    <dgm:cxn modelId="{F8FB7398-E6A7-4819-B3CC-2726461955CE}" type="presOf" srcId="{74DB38CD-FE24-461B-AB8C-866E21364361}" destId="{226D98B5-FAAE-4A2B-93A2-6B2E368CA57A}" srcOrd="0" destOrd="0" presId="urn:microsoft.com/office/officeart/2018/2/layout/IconVerticalSolidList"/>
    <dgm:cxn modelId="{F615079D-BAA2-4A57-A2E1-9EEECBDD5C9A}" srcId="{CA8F92F3-66C9-46B0-AC79-FD9C38492544}" destId="{7E8BF796-D54F-471A-BB61-6ACEFD13E0DE}" srcOrd="1" destOrd="0" parTransId="{787D6538-8999-46EC-B4CF-0C47C6A890F9}" sibTransId="{B8AD0251-4377-4084-B8E0-48722259B39B}"/>
    <dgm:cxn modelId="{CE6A29B5-DE1F-4AEC-9368-DF5A2F7F6AF3}" srcId="{CA8F92F3-66C9-46B0-AC79-FD9C38492544}" destId="{170BEFF1-CE2D-4C7E-A730-74C1C1525044}" srcOrd="4" destOrd="0" parTransId="{59AE1EA1-6EA1-4590-B088-9B0C2A203FCE}" sibTransId="{714CEB62-9992-466D-9EF1-AFE55970389F}"/>
    <dgm:cxn modelId="{AEAACCFD-5A0C-432C-8F67-856A5F56C079}" srcId="{CA8F92F3-66C9-46B0-AC79-FD9C38492544}" destId="{B3C083B4-365F-429D-A0FB-BA848BFDB61B}" srcOrd="0" destOrd="0" parTransId="{D79DABF5-AB55-4D0C-A9F1-F4D9A4F3520A}" sibTransId="{2DFFAA6A-F4DE-402F-BFDB-4CC7C3201107}"/>
    <dgm:cxn modelId="{66F0AD23-67F5-4196-81F1-6B7675168736}" type="presParOf" srcId="{BCDFB16E-1513-4912-AC4B-50C552B37593}" destId="{3A01C3D7-C3AE-44D8-8084-64883EC97246}" srcOrd="0" destOrd="0" presId="urn:microsoft.com/office/officeart/2018/2/layout/IconVerticalSolidList"/>
    <dgm:cxn modelId="{ED1A68D3-E4BD-4B80-AEE9-27F5FF05AE4C}" type="presParOf" srcId="{3A01C3D7-C3AE-44D8-8084-64883EC97246}" destId="{EFD7AFC1-33A3-4E2B-AEF2-E087E4EB48CB}" srcOrd="0" destOrd="0" presId="urn:microsoft.com/office/officeart/2018/2/layout/IconVerticalSolidList"/>
    <dgm:cxn modelId="{D37ED1C0-9F1C-4D92-922D-2A98FED49D23}" type="presParOf" srcId="{3A01C3D7-C3AE-44D8-8084-64883EC97246}" destId="{5E3CB98A-D91B-40D0-9354-5DC50B7DD53D}" srcOrd="1" destOrd="0" presId="urn:microsoft.com/office/officeart/2018/2/layout/IconVerticalSolidList"/>
    <dgm:cxn modelId="{615AEFD6-58F5-4BF7-AA34-C596A7F08DF1}" type="presParOf" srcId="{3A01C3D7-C3AE-44D8-8084-64883EC97246}" destId="{BB259A8F-811E-4D21-AE22-023879BAD7F9}" srcOrd="2" destOrd="0" presId="urn:microsoft.com/office/officeart/2018/2/layout/IconVerticalSolidList"/>
    <dgm:cxn modelId="{526F07B2-5EF3-451C-9D26-B6D964E1558E}" type="presParOf" srcId="{3A01C3D7-C3AE-44D8-8084-64883EC97246}" destId="{72AEF226-732E-4241-AD7F-3B1A778A6293}" srcOrd="3" destOrd="0" presId="urn:microsoft.com/office/officeart/2018/2/layout/IconVerticalSolidList"/>
    <dgm:cxn modelId="{5E3A1ACF-E9C6-4BC7-983C-1E967282EA6F}" type="presParOf" srcId="{BCDFB16E-1513-4912-AC4B-50C552B37593}" destId="{D22D2E36-65E3-4CFB-9FCD-C620FADC1666}" srcOrd="1" destOrd="0" presId="urn:microsoft.com/office/officeart/2018/2/layout/IconVerticalSolidList"/>
    <dgm:cxn modelId="{D9973DCA-70B5-4FEB-9349-95E4A04953F4}" type="presParOf" srcId="{BCDFB16E-1513-4912-AC4B-50C552B37593}" destId="{7E4667CB-A7FA-413A-9040-FADCB1EBAC47}" srcOrd="2" destOrd="0" presId="urn:microsoft.com/office/officeart/2018/2/layout/IconVerticalSolidList"/>
    <dgm:cxn modelId="{2229035E-7FFA-4630-8ADE-59350346A65C}" type="presParOf" srcId="{7E4667CB-A7FA-413A-9040-FADCB1EBAC47}" destId="{C4435C41-11CF-446B-BD93-6113ECA798E1}" srcOrd="0" destOrd="0" presId="urn:microsoft.com/office/officeart/2018/2/layout/IconVerticalSolidList"/>
    <dgm:cxn modelId="{02A2B9AF-A2BF-441E-9901-815C0A6CBE78}" type="presParOf" srcId="{7E4667CB-A7FA-413A-9040-FADCB1EBAC47}" destId="{35B3D651-BED4-46C7-B1E8-493785F1D0B7}" srcOrd="1" destOrd="0" presId="urn:microsoft.com/office/officeart/2018/2/layout/IconVerticalSolidList"/>
    <dgm:cxn modelId="{173628F3-A44B-427C-B1B8-C54A6053A82A}" type="presParOf" srcId="{7E4667CB-A7FA-413A-9040-FADCB1EBAC47}" destId="{6DEFEE6C-4DF4-43CD-9472-B6C410C4792F}" srcOrd="2" destOrd="0" presId="urn:microsoft.com/office/officeart/2018/2/layout/IconVerticalSolidList"/>
    <dgm:cxn modelId="{D72AFCCA-256D-48A5-B1D3-5E3BCD9F5D36}" type="presParOf" srcId="{7E4667CB-A7FA-413A-9040-FADCB1EBAC47}" destId="{095061D0-5AB6-4533-82AD-78346E13930F}" srcOrd="3" destOrd="0" presId="urn:microsoft.com/office/officeart/2018/2/layout/IconVerticalSolidList"/>
    <dgm:cxn modelId="{EFEED3B8-AE02-4D42-9BB2-86A0857AF963}" type="presParOf" srcId="{BCDFB16E-1513-4912-AC4B-50C552B37593}" destId="{47F87E1E-7B14-45AC-9685-B23A9A6C9787}" srcOrd="3" destOrd="0" presId="urn:microsoft.com/office/officeart/2018/2/layout/IconVerticalSolidList"/>
    <dgm:cxn modelId="{5C4D16F8-AACF-4537-92CE-5D37F7180A4A}" type="presParOf" srcId="{BCDFB16E-1513-4912-AC4B-50C552B37593}" destId="{41C93C42-5C06-403E-89B4-BBCB8EFD5081}" srcOrd="4" destOrd="0" presId="urn:microsoft.com/office/officeart/2018/2/layout/IconVerticalSolidList"/>
    <dgm:cxn modelId="{259A7E3D-AEFD-4DD7-9473-418D707D417B}" type="presParOf" srcId="{41C93C42-5C06-403E-89B4-BBCB8EFD5081}" destId="{2666CC4D-5BA7-49BE-8B35-3486F5666C26}" srcOrd="0" destOrd="0" presId="urn:microsoft.com/office/officeart/2018/2/layout/IconVerticalSolidList"/>
    <dgm:cxn modelId="{3E7F2321-6D4E-453B-A26F-E6D9F6B41E8D}" type="presParOf" srcId="{41C93C42-5C06-403E-89B4-BBCB8EFD5081}" destId="{9C33F277-8692-4607-9D97-D5A6329D5CA6}" srcOrd="1" destOrd="0" presId="urn:microsoft.com/office/officeart/2018/2/layout/IconVerticalSolidList"/>
    <dgm:cxn modelId="{F64F8078-C576-4B72-8A44-496770176A1C}" type="presParOf" srcId="{41C93C42-5C06-403E-89B4-BBCB8EFD5081}" destId="{E18EF91D-5DF6-4184-805F-2C6173A59682}" srcOrd="2" destOrd="0" presId="urn:microsoft.com/office/officeart/2018/2/layout/IconVerticalSolidList"/>
    <dgm:cxn modelId="{6B69412E-38F1-46B9-8D6A-94253A246485}" type="presParOf" srcId="{41C93C42-5C06-403E-89B4-BBCB8EFD5081}" destId="{36A8DF75-DC9F-49D7-A5D5-ECBE5E49CB45}" srcOrd="3" destOrd="0" presId="urn:microsoft.com/office/officeart/2018/2/layout/IconVerticalSolidList"/>
    <dgm:cxn modelId="{38D11C26-3725-4F15-8B92-B90EC42E19DE}" type="presParOf" srcId="{BCDFB16E-1513-4912-AC4B-50C552B37593}" destId="{8A9BD6B4-1F57-40F8-A4F3-7B2F9DB7E917}" srcOrd="5" destOrd="0" presId="urn:microsoft.com/office/officeart/2018/2/layout/IconVerticalSolidList"/>
    <dgm:cxn modelId="{6FD636C0-D649-496E-953E-8879815AD2C1}" type="presParOf" srcId="{BCDFB16E-1513-4912-AC4B-50C552B37593}" destId="{3D4DABA0-0A11-4F46-AF0C-F26AF25A6B1F}" srcOrd="6" destOrd="0" presId="urn:microsoft.com/office/officeart/2018/2/layout/IconVerticalSolidList"/>
    <dgm:cxn modelId="{EFA7F22D-7F0C-444E-A8EA-3BBE4CAE9F39}" type="presParOf" srcId="{3D4DABA0-0A11-4F46-AF0C-F26AF25A6B1F}" destId="{469711A0-837A-48EA-84B8-D1FAD7FA9C9C}" srcOrd="0" destOrd="0" presId="urn:microsoft.com/office/officeart/2018/2/layout/IconVerticalSolidList"/>
    <dgm:cxn modelId="{A4E46558-3940-4628-AF35-7FDAF30B8E46}" type="presParOf" srcId="{3D4DABA0-0A11-4F46-AF0C-F26AF25A6B1F}" destId="{731AACE6-8ACD-4771-9E7D-CEAC6C468657}" srcOrd="1" destOrd="0" presId="urn:microsoft.com/office/officeart/2018/2/layout/IconVerticalSolidList"/>
    <dgm:cxn modelId="{0422991D-C845-49F3-AB33-6689E753B3B3}" type="presParOf" srcId="{3D4DABA0-0A11-4F46-AF0C-F26AF25A6B1F}" destId="{6DF27107-D987-4E46-8518-3E19C28CE44B}" srcOrd="2" destOrd="0" presId="urn:microsoft.com/office/officeart/2018/2/layout/IconVerticalSolidList"/>
    <dgm:cxn modelId="{B241FEEF-9B72-4265-94CA-F9E875063FE6}" type="presParOf" srcId="{3D4DABA0-0A11-4F46-AF0C-F26AF25A6B1F}" destId="{226D98B5-FAAE-4A2B-93A2-6B2E368CA57A}" srcOrd="3" destOrd="0" presId="urn:microsoft.com/office/officeart/2018/2/layout/IconVerticalSolidList"/>
    <dgm:cxn modelId="{4216D1C1-66B3-4789-9C84-2DD65CE70F79}" type="presParOf" srcId="{BCDFB16E-1513-4912-AC4B-50C552B37593}" destId="{98B64AF3-2B53-4BD2-84FF-2F5F36818A80}" srcOrd="7" destOrd="0" presId="urn:microsoft.com/office/officeart/2018/2/layout/IconVerticalSolidList"/>
    <dgm:cxn modelId="{C6D968E7-2D72-4283-8A81-496CD2EFF6D6}" type="presParOf" srcId="{BCDFB16E-1513-4912-AC4B-50C552B37593}" destId="{58EDBD94-EFCA-47AC-85E3-665371EF1215}" srcOrd="8" destOrd="0" presId="urn:microsoft.com/office/officeart/2018/2/layout/IconVerticalSolidList"/>
    <dgm:cxn modelId="{9D064A68-3679-4453-BB0A-76C360035799}" type="presParOf" srcId="{58EDBD94-EFCA-47AC-85E3-665371EF1215}" destId="{00646762-E0D1-42CE-B3E5-C97E7B71B140}" srcOrd="0" destOrd="0" presId="urn:microsoft.com/office/officeart/2018/2/layout/IconVerticalSolidList"/>
    <dgm:cxn modelId="{156EA455-69BE-4B2A-8D2E-0EA42E0830C1}" type="presParOf" srcId="{58EDBD94-EFCA-47AC-85E3-665371EF1215}" destId="{740663BC-1E8A-40F5-B1D8-87D24CFAC9FF}" srcOrd="1" destOrd="0" presId="urn:microsoft.com/office/officeart/2018/2/layout/IconVerticalSolidList"/>
    <dgm:cxn modelId="{6943F527-A2AB-4B89-9536-2B4708038C62}" type="presParOf" srcId="{58EDBD94-EFCA-47AC-85E3-665371EF1215}" destId="{FAF25F30-15D3-466B-9EA3-C6795E95C856}" srcOrd="2" destOrd="0" presId="urn:microsoft.com/office/officeart/2018/2/layout/IconVerticalSolidList"/>
    <dgm:cxn modelId="{9BECC683-100E-4FEB-B36F-5AA4320F5836}" type="presParOf" srcId="{58EDBD94-EFCA-47AC-85E3-665371EF1215}" destId="{9ABA2662-EC6C-48CF-8071-FFB47EE95FC8}" srcOrd="3" destOrd="0" presId="urn:microsoft.com/office/officeart/2018/2/layout/IconVerticalSolidList"/>
    <dgm:cxn modelId="{8A4324A8-F945-42C8-BDCE-3CB693581FB9}" type="presParOf" srcId="{BCDFB16E-1513-4912-AC4B-50C552B37593}" destId="{D4AA73C3-E68C-446D-8F83-9F546D8448E5}" srcOrd="9" destOrd="0" presId="urn:microsoft.com/office/officeart/2018/2/layout/IconVerticalSolidList"/>
    <dgm:cxn modelId="{9696952E-8DC0-4202-B146-CFCD46D7DBEA}" type="presParOf" srcId="{BCDFB16E-1513-4912-AC4B-50C552B37593}" destId="{F87E9C94-C030-4058-B2C1-28DB6EAA4CD3}" srcOrd="10" destOrd="0" presId="urn:microsoft.com/office/officeart/2018/2/layout/IconVerticalSolidList"/>
    <dgm:cxn modelId="{8CF29E2C-87DC-4EF4-B2E8-3B1E1A1C555B}" type="presParOf" srcId="{F87E9C94-C030-4058-B2C1-28DB6EAA4CD3}" destId="{1F65EA5D-C515-47EC-B28D-C429DDA56253}" srcOrd="0" destOrd="0" presId="urn:microsoft.com/office/officeart/2018/2/layout/IconVerticalSolidList"/>
    <dgm:cxn modelId="{BD4EF549-43FD-465C-B5E6-F0D893FA4B82}" type="presParOf" srcId="{F87E9C94-C030-4058-B2C1-28DB6EAA4CD3}" destId="{9493AD10-2331-4653-A97E-14018CE4A93A}" srcOrd="1" destOrd="0" presId="urn:microsoft.com/office/officeart/2018/2/layout/IconVerticalSolidList"/>
    <dgm:cxn modelId="{D003335D-5A2D-4667-832C-3DB2DB0BAB8A}" type="presParOf" srcId="{F87E9C94-C030-4058-B2C1-28DB6EAA4CD3}" destId="{619E064D-79E5-425C-98D2-F063F29F4FE4}" srcOrd="2" destOrd="0" presId="urn:microsoft.com/office/officeart/2018/2/layout/IconVerticalSolidList"/>
    <dgm:cxn modelId="{657E053E-23FD-41B3-8ED4-72FF2F7FA062}" type="presParOf" srcId="{F87E9C94-C030-4058-B2C1-28DB6EAA4CD3}" destId="{553D4196-CDFB-4CD0-91B7-4F477C55643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59348E-2224-47E6-98E0-629A1E85B2CB}" type="doc">
      <dgm:prSet loTypeId="urn:microsoft.com/office/officeart/2005/8/layout/vList5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2A5D1F8F-C0F6-4165-9FCA-1BB6F6339537}">
      <dgm:prSet/>
      <dgm:spPr/>
      <dgm:t>
        <a:bodyPr/>
        <a:lstStyle/>
        <a:p>
          <a:r>
            <a:rPr lang="en-US"/>
            <a:t>Obesity Levels </a:t>
          </a:r>
        </a:p>
      </dgm:t>
    </dgm:pt>
    <dgm:pt modelId="{00B3B0D6-DA76-401C-B391-50CE8EAC1A5F}" type="parTrans" cxnId="{7EC8B05B-69DD-477C-A469-E81D2EF82A10}">
      <dgm:prSet/>
      <dgm:spPr/>
      <dgm:t>
        <a:bodyPr/>
        <a:lstStyle/>
        <a:p>
          <a:endParaRPr lang="en-US"/>
        </a:p>
      </dgm:t>
    </dgm:pt>
    <dgm:pt modelId="{4BF25C27-71C2-4094-A7A6-F03359E6B202}" type="sibTrans" cxnId="{7EC8B05B-69DD-477C-A469-E81D2EF82A10}">
      <dgm:prSet/>
      <dgm:spPr/>
      <dgm:t>
        <a:bodyPr/>
        <a:lstStyle/>
        <a:p>
          <a:endParaRPr lang="en-US"/>
        </a:p>
      </dgm:t>
    </dgm:pt>
    <dgm:pt modelId="{20B14F02-982F-4B7C-9334-6CA5252099B5}">
      <dgm:prSet/>
      <dgm:spPr/>
      <dgm:t>
        <a:bodyPr/>
        <a:lstStyle/>
        <a:p>
          <a:r>
            <a:rPr lang="en-US"/>
            <a:t>Obesity Class 1</a:t>
          </a:r>
        </a:p>
      </dgm:t>
    </dgm:pt>
    <dgm:pt modelId="{368ECC79-0793-4CF3-ACDC-BF375BAD14EF}" type="parTrans" cxnId="{3893FCAA-368E-402F-8F96-7EE363F61BB0}">
      <dgm:prSet/>
      <dgm:spPr/>
      <dgm:t>
        <a:bodyPr/>
        <a:lstStyle/>
        <a:p>
          <a:endParaRPr lang="en-US"/>
        </a:p>
      </dgm:t>
    </dgm:pt>
    <dgm:pt modelId="{B64E46FF-9DAC-4E27-9795-982144528E80}" type="sibTrans" cxnId="{3893FCAA-368E-402F-8F96-7EE363F61BB0}">
      <dgm:prSet/>
      <dgm:spPr/>
      <dgm:t>
        <a:bodyPr/>
        <a:lstStyle/>
        <a:p>
          <a:endParaRPr lang="en-US"/>
        </a:p>
      </dgm:t>
    </dgm:pt>
    <dgm:pt modelId="{B155568D-0B36-423F-BF47-956DB21F20C5}">
      <dgm:prSet/>
      <dgm:spPr/>
      <dgm:t>
        <a:bodyPr/>
        <a:lstStyle/>
        <a:p>
          <a:r>
            <a:rPr lang="en-US"/>
            <a:t>BMI 30.0 to 34.9</a:t>
          </a:r>
        </a:p>
      </dgm:t>
    </dgm:pt>
    <dgm:pt modelId="{9D85BC2F-7102-432B-B9FE-5EB6A9051551}" type="parTrans" cxnId="{4C6E59C5-8E3F-4E6A-8000-B2C6F722A5AE}">
      <dgm:prSet/>
      <dgm:spPr/>
      <dgm:t>
        <a:bodyPr/>
        <a:lstStyle/>
        <a:p>
          <a:endParaRPr lang="en-US"/>
        </a:p>
      </dgm:t>
    </dgm:pt>
    <dgm:pt modelId="{CFFB3793-7EA7-45D0-974F-3A0E8DABED51}" type="sibTrans" cxnId="{4C6E59C5-8E3F-4E6A-8000-B2C6F722A5AE}">
      <dgm:prSet/>
      <dgm:spPr/>
      <dgm:t>
        <a:bodyPr/>
        <a:lstStyle/>
        <a:p>
          <a:endParaRPr lang="en-US"/>
        </a:p>
      </dgm:t>
    </dgm:pt>
    <dgm:pt modelId="{B5D14EA6-F3DE-4FBD-BCFD-4C637406B118}">
      <dgm:prSet/>
      <dgm:spPr/>
      <dgm:t>
        <a:bodyPr/>
        <a:lstStyle/>
        <a:p>
          <a:r>
            <a:rPr lang="en-US"/>
            <a:t>Obesity Class 2</a:t>
          </a:r>
        </a:p>
      </dgm:t>
    </dgm:pt>
    <dgm:pt modelId="{991136E5-DF92-427A-BEF2-3051BC3DFA3C}" type="parTrans" cxnId="{31E8502A-9A5C-4B9B-96FA-100E10CFA19F}">
      <dgm:prSet/>
      <dgm:spPr/>
      <dgm:t>
        <a:bodyPr/>
        <a:lstStyle/>
        <a:p>
          <a:endParaRPr lang="en-US"/>
        </a:p>
      </dgm:t>
    </dgm:pt>
    <dgm:pt modelId="{DF456FFB-2CB2-4F07-BC0E-37AE4CCF1B77}" type="sibTrans" cxnId="{31E8502A-9A5C-4B9B-96FA-100E10CFA19F}">
      <dgm:prSet/>
      <dgm:spPr/>
      <dgm:t>
        <a:bodyPr/>
        <a:lstStyle/>
        <a:p>
          <a:endParaRPr lang="en-US"/>
        </a:p>
      </dgm:t>
    </dgm:pt>
    <dgm:pt modelId="{75B84C76-80CF-4686-B475-A79C2D5910DE}">
      <dgm:prSet/>
      <dgm:spPr/>
      <dgm:t>
        <a:bodyPr/>
        <a:lstStyle/>
        <a:p>
          <a:r>
            <a:rPr lang="en-US"/>
            <a:t>BMI 35 to 39.5</a:t>
          </a:r>
        </a:p>
      </dgm:t>
    </dgm:pt>
    <dgm:pt modelId="{CA52CD77-A903-411C-A791-BA1E227D2CCE}" type="parTrans" cxnId="{9B018842-B2AC-4683-BE7F-97C0AD16EE6D}">
      <dgm:prSet/>
      <dgm:spPr/>
      <dgm:t>
        <a:bodyPr/>
        <a:lstStyle/>
        <a:p>
          <a:endParaRPr lang="en-US"/>
        </a:p>
      </dgm:t>
    </dgm:pt>
    <dgm:pt modelId="{F21DC473-8A7E-4AB9-8D61-CC6F5ECC9409}" type="sibTrans" cxnId="{9B018842-B2AC-4683-BE7F-97C0AD16EE6D}">
      <dgm:prSet/>
      <dgm:spPr/>
      <dgm:t>
        <a:bodyPr/>
        <a:lstStyle/>
        <a:p>
          <a:endParaRPr lang="en-US"/>
        </a:p>
      </dgm:t>
    </dgm:pt>
    <dgm:pt modelId="{9236E9B0-17B9-4B2E-B9A9-D49CE4659BEA}">
      <dgm:prSet/>
      <dgm:spPr/>
      <dgm:t>
        <a:bodyPr/>
        <a:lstStyle/>
        <a:p>
          <a:r>
            <a:rPr lang="en-US"/>
            <a:t>Obesity Class 3</a:t>
          </a:r>
        </a:p>
      </dgm:t>
    </dgm:pt>
    <dgm:pt modelId="{CD46C7B7-CCFF-4A1E-B997-73B47BF9279C}" type="parTrans" cxnId="{5429DD6E-7CEF-42EF-BB41-997103315CD1}">
      <dgm:prSet/>
      <dgm:spPr/>
      <dgm:t>
        <a:bodyPr/>
        <a:lstStyle/>
        <a:p>
          <a:endParaRPr lang="en-US"/>
        </a:p>
      </dgm:t>
    </dgm:pt>
    <dgm:pt modelId="{8AB1988E-0006-489F-A881-7464123162FA}" type="sibTrans" cxnId="{5429DD6E-7CEF-42EF-BB41-997103315CD1}">
      <dgm:prSet/>
      <dgm:spPr/>
      <dgm:t>
        <a:bodyPr/>
        <a:lstStyle/>
        <a:p>
          <a:endParaRPr lang="en-US"/>
        </a:p>
      </dgm:t>
    </dgm:pt>
    <dgm:pt modelId="{DC009152-0F0E-4859-B50A-B6A502DD0475}">
      <dgm:prSet/>
      <dgm:spPr/>
      <dgm:t>
        <a:bodyPr/>
        <a:lstStyle/>
        <a:p>
          <a:r>
            <a:rPr lang="en-US"/>
            <a:t>BMI greater than 40.0</a:t>
          </a:r>
        </a:p>
      </dgm:t>
    </dgm:pt>
    <dgm:pt modelId="{C619D2F8-08D0-4071-B6CC-A26AA94C95B9}" type="parTrans" cxnId="{372B30E7-0068-4025-B599-D4954D0952F9}">
      <dgm:prSet/>
      <dgm:spPr/>
      <dgm:t>
        <a:bodyPr/>
        <a:lstStyle/>
        <a:p>
          <a:endParaRPr lang="en-US"/>
        </a:p>
      </dgm:t>
    </dgm:pt>
    <dgm:pt modelId="{F71F7E2E-B174-4481-AE3D-78BB926606E0}" type="sibTrans" cxnId="{372B30E7-0068-4025-B599-D4954D0952F9}">
      <dgm:prSet/>
      <dgm:spPr/>
      <dgm:t>
        <a:bodyPr/>
        <a:lstStyle/>
        <a:p>
          <a:endParaRPr lang="en-US"/>
        </a:p>
      </dgm:t>
    </dgm:pt>
    <dgm:pt modelId="{DA683E03-6732-4893-B02F-294F6462EA79}" type="pres">
      <dgm:prSet presAssocID="{8B59348E-2224-47E6-98E0-629A1E85B2CB}" presName="Name0" presStyleCnt="0">
        <dgm:presLayoutVars>
          <dgm:dir/>
          <dgm:animLvl val="lvl"/>
          <dgm:resizeHandles val="exact"/>
        </dgm:presLayoutVars>
      </dgm:prSet>
      <dgm:spPr/>
    </dgm:pt>
    <dgm:pt modelId="{3709CFA7-4F92-4966-82D5-56CA8168F8B9}" type="pres">
      <dgm:prSet presAssocID="{2A5D1F8F-C0F6-4165-9FCA-1BB6F6339537}" presName="linNode" presStyleCnt="0"/>
      <dgm:spPr/>
    </dgm:pt>
    <dgm:pt modelId="{FCCDE795-C912-4D0D-BA0A-00C331D8B7E3}" type="pres">
      <dgm:prSet presAssocID="{2A5D1F8F-C0F6-4165-9FCA-1BB6F6339537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6CA1068F-FD42-47DE-BE42-465649B79AEA}" type="pres">
      <dgm:prSet presAssocID="{2A5D1F8F-C0F6-4165-9FCA-1BB6F6339537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9B3D4409-4463-4126-BBE3-8CDF5D60D6EA}" type="presOf" srcId="{8B59348E-2224-47E6-98E0-629A1E85B2CB}" destId="{DA683E03-6732-4893-B02F-294F6462EA79}" srcOrd="0" destOrd="0" presId="urn:microsoft.com/office/officeart/2005/8/layout/vList5"/>
    <dgm:cxn modelId="{31E8502A-9A5C-4B9B-96FA-100E10CFA19F}" srcId="{2A5D1F8F-C0F6-4165-9FCA-1BB6F6339537}" destId="{B5D14EA6-F3DE-4FBD-BCFD-4C637406B118}" srcOrd="1" destOrd="0" parTransId="{991136E5-DF92-427A-BEF2-3051BC3DFA3C}" sibTransId="{DF456FFB-2CB2-4F07-BC0E-37AE4CCF1B77}"/>
    <dgm:cxn modelId="{D46EDB3F-FA2C-40BC-8CA0-3648E5417F67}" type="presOf" srcId="{B5D14EA6-F3DE-4FBD-BCFD-4C637406B118}" destId="{6CA1068F-FD42-47DE-BE42-465649B79AEA}" srcOrd="0" destOrd="2" presId="urn:microsoft.com/office/officeart/2005/8/layout/vList5"/>
    <dgm:cxn modelId="{7EC8B05B-69DD-477C-A469-E81D2EF82A10}" srcId="{8B59348E-2224-47E6-98E0-629A1E85B2CB}" destId="{2A5D1F8F-C0F6-4165-9FCA-1BB6F6339537}" srcOrd="0" destOrd="0" parTransId="{00B3B0D6-DA76-401C-B391-50CE8EAC1A5F}" sibTransId="{4BF25C27-71C2-4094-A7A6-F03359E6B202}"/>
    <dgm:cxn modelId="{9B018842-B2AC-4683-BE7F-97C0AD16EE6D}" srcId="{B5D14EA6-F3DE-4FBD-BCFD-4C637406B118}" destId="{75B84C76-80CF-4686-B475-A79C2D5910DE}" srcOrd="0" destOrd="0" parTransId="{CA52CD77-A903-411C-A791-BA1E227D2CCE}" sibTransId="{F21DC473-8A7E-4AB9-8D61-CC6F5ECC9409}"/>
    <dgm:cxn modelId="{5429DD6E-7CEF-42EF-BB41-997103315CD1}" srcId="{2A5D1F8F-C0F6-4165-9FCA-1BB6F6339537}" destId="{9236E9B0-17B9-4B2E-B9A9-D49CE4659BEA}" srcOrd="2" destOrd="0" parTransId="{CD46C7B7-CCFF-4A1E-B997-73B47BF9279C}" sibTransId="{8AB1988E-0006-489F-A881-7464123162FA}"/>
    <dgm:cxn modelId="{3893FCAA-368E-402F-8F96-7EE363F61BB0}" srcId="{2A5D1F8F-C0F6-4165-9FCA-1BB6F6339537}" destId="{20B14F02-982F-4B7C-9334-6CA5252099B5}" srcOrd="0" destOrd="0" parTransId="{368ECC79-0793-4CF3-ACDC-BF375BAD14EF}" sibTransId="{B64E46FF-9DAC-4E27-9795-982144528E80}"/>
    <dgm:cxn modelId="{953932AB-1431-4780-9334-3D46AA279C50}" type="presOf" srcId="{DC009152-0F0E-4859-B50A-B6A502DD0475}" destId="{6CA1068F-FD42-47DE-BE42-465649B79AEA}" srcOrd="0" destOrd="5" presId="urn:microsoft.com/office/officeart/2005/8/layout/vList5"/>
    <dgm:cxn modelId="{92E93BBF-1702-4B90-9678-62C7D6FE8F72}" type="presOf" srcId="{9236E9B0-17B9-4B2E-B9A9-D49CE4659BEA}" destId="{6CA1068F-FD42-47DE-BE42-465649B79AEA}" srcOrd="0" destOrd="4" presId="urn:microsoft.com/office/officeart/2005/8/layout/vList5"/>
    <dgm:cxn modelId="{4C6E59C5-8E3F-4E6A-8000-B2C6F722A5AE}" srcId="{20B14F02-982F-4B7C-9334-6CA5252099B5}" destId="{B155568D-0B36-423F-BF47-956DB21F20C5}" srcOrd="0" destOrd="0" parTransId="{9D85BC2F-7102-432B-B9FE-5EB6A9051551}" sibTransId="{CFFB3793-7EA7-45D0-974F-3A0E8DABED51}"/>
    <dgm:cxn modelId="{2FA1FCD3-98B8-4702-A51A-9395C08D36E1}" type="presOf" srcId="{20B14F02-982F-4B7C-9334-6CA5252099B5}" destId="{6CA1068F-FD42-47DE-BE42-465649B79AEA}" srcOrd="0" destOrd="0" presId="urn:microsoft.com/office/officeart/2005/8/layout/vList5"/>
    <dgm:cxn modelId="{C7203BD7-C8B8-45FF-9F9C-DB74EF9A1B3C}" type="presOf" srcId="{B155568D-0B36-423F-BF47-956DB21F20C5}" destId="{6CA1068F-FD42-47DE-BE42-465649B79AEA}" srcOrd="0" destOrd="1" presId="urn:microsoft.com/office/officeart/2005/8/layout/vList5"/>
    <dgm:cxn modelId="{372B30E7-0068-4025-B599-D4954D0952F9}" srcId="{9236E9B0-17B9-4B2E-B9A9-D49CE4659BEA}" destId="{DC009152-0F0E-4859-B50A-B6A502DD0475}" srcOrd="0" destOrd="0" parTransId="{C619D2F8-08D0-4071-B6CC-A26AA94C95B9}" sibTransId="{F71F7E2E-B174-4481-AE3D-78BB926606E0}"/>
    <dgm:cxn modelId="{08F467F7-0EFE-4C74-9BCC-08388FF5C173}" type="presOf" srcId="{75B84C76-80CF-4686-B475-A79C2D5910DE}" destId="{6CA1068F-FD42-47DE-BE42-465649B79AEA}" srcOrd="0" destOrd="3" presId="urn:microsoft.com/office/officeart/2005/8/layout/vList5"/>
    <dgm:cxn modelId="{5F21BBFC-136E-4D3E-A363-C573C8244902}" type="presOf" srcId="{2A5D1F8F-C0F6-4165-9FCA-1BB6F6339537}" destId="{FCCDE795-C912-4D0D-BA0A-00C331D8B7E3}" srcOrd="0" destOrd="0" presId="urn:microsoft.com/office/officeart/2005/8/layout/vList5"/>
    <dgm:cxn modelId="{BC24DF86-2A94-4229-89C3-1AB1360A05A1}" type="presParOf" srcId="{DA683E03-6732-4893-B02F-294F6462EA79}" destId="{3709CFA7-4F92-4966-82D5-56CA8168F8B9}" srcOrd="0" destOrd="0" presId="urn:microsoft.com/office/officeart/2005/8/layout/vList5"/>
    <dgm:cxn modelId="{35CA2A1B-4C67-4E9C-8A73-C4224B02D629}" type="presParOf" srcId="{3709CFA7-4F92-4966-82D5-56CA8168F8B9}" destId="{FCCDE795-C912-4D0D-BA0A-00C331D8B7E3}" srcOrd="0" destOrd="0" presId="urn:microsoft.com/office/officeart/2005/8/layout/vList5"/>
    <dgm:cxn modelId="{E2214E03-3EBB-45A1-8500-CAC1B7920EE9}" type="presParOf" srcId="{3709CFA7-4F92-4966-82D5-56CA8168F8B9}" destId="{6CA1068F-FD42-47DE-BE42-465649B79AE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AFC1-33A3-4E2B-AEF2-E087E4EB48CB}">
      <dsp:nvSpPr>
        <dsp:cNvPr id="0" name=""/>
        <dsp:cNvSpPr/>
      </dsp:nvSpPr>
      <dsp:spPr>
        <a:xfrm>
          <a:off x="0" y="1407"/>
          <a:ext cx="10515600" cy="59979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3CB98A-D91B-40D0-9354-5DC50B7DD53D}">
      <dsp:nvSpPr>
        <dsp:cNvPr id="0" name=""/>
        <dsp:cNvSpPr/>
      </dsp:nvSpPr>
      <dsp:spPr>
        <a:xfrm>
          <a:off x="181438" y="136361"/>
          <a:ext cx="329887" cy="3298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AEF226-732E-4241-AD7F-3B1A778A6293}">
      <dsp:nvSpPr>
        <dsp:cNvPr id="0" name=""/>
        <dsp:cNvSpPr/>
      </dsp:nvSpPr>
      <dsp:spPr>
        <a:xfrm>
          <a:off x="692764" y="1407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accent5"/>
              </a:solidFill>
            </a:rPr>
            <a:t>Topic</a:t>
          </a:r>
          <a:r>
            <a:rPr lang="en-US" sz="1700" kern="1200" dirty="0"/>
            <a:t> </a:t>
          </a:r>
        </a:p>
      </dsp:txBody>
      <dsp:txXfrm>
        <a:off x="692764" y="1407"/>
        <a:ext cx="9822835" cy="599796"/>
      </dsp:txXfrm>
    </dsp:sp>
    <dsp:sp modelId="{C4435C41-11CF-446B-BD93-6113ECA798E1}">
      <dsp:nvSpPr>
        <dsp:cNvPr id="0" name=""/>
        <dsp:cNvSpPr/>
      </dsp:nvSpPr>
      <dsp:spPr>
        <a:xfrm>
          <a:off x="0" y="751152"/>
          <a:ext cx="10515600" cy="59979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B3D651-BED4-46C7-B1E8-493785F1D0B7}">
      <dsp:nvSpPr>
        <dsp:cNvPr id="0" name=""/>
        <dsp:cNvSpPr/>
      </dsp:nvSpPr>
      <dsp:spPr>
        <a:xfrm>
          <a:off x="181438" y="886107"/>
          <a:ext cx="329887" cy="3298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5061D0-5AB6-4533-82AD-78346E13930F}">
      <dsp:nvSpPr>
        <dsp:cNvPr id="0" name=""/>
        <dsp:cNvSpPr/>
      </dsp:nvSpPr>
      <dsp:spPr>
        <a:xfrm>
          <a:off x="692764" y="751152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Predicting obesity in individuals using logistic regression</a:t>
          </a:r>
        </a:p>
      </dsp:txBody>
      <dsp:txXfrm>
        <a:off x="692764" y="751152"/>
        <a:ext cx="9822835" cy="599796"/>
      </dsp:txXfrm>
    </dsp:sp>
    <dsp:sp modelId="{2666CC4D-5BA7-49BE-8B35-3486F5666C26}">
      <dsp:nvSpPr>
        <dsp:cNvPr id="0" name=""/>
        <dsp:cNvSpPr/>
      </dsp:nvSpPr>
      <dsp:spPr>
        <a:xfrm>
          <a:off x="0" y="1500898"/>
          <a:ext cx="10515600" cy="59979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33F277-8692-4607-9D97-D5A6329D5CA6}">
      <dsp:nvSpPr>
        <dsp:cNvPr id="0" name=""/>
        <dsp:cNvSpPr/>
      </dsp:nvSpPr>
      <dsp:spPr>
        <a:xfrm>
          <a:off x="181438" y="1635852"/>
          <a:ext cx="329887" cy="3298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A8DF75-DC9F-49D7-A5D5-ECBE5E49CB45}">
      <dsp:nvSpPr>
        <dsp:cNvPr id="0" name=""/>
        <dsp:cNvSpPr/>
      </dsp:nvSpPr>
      <dsp:spPr>
        <a:xfrm>
          <a:off x="692764" y="1500898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accent5"/>
              </a:solidFill>
            </a:rPr>
            <a:t>With? </a:t>
          </a:r>
        </a:p>
      </dsp:txBody>
      <dsp:txXfrm>
        <a:off x="692764" y="1500898"/>
        <a:ext cx="9822835" cy="599796"/>
      </dsp:txXfrm>
    </dsp:sp>
    <dsp:sp modelId="{469711A0-837A-48EA-84B8-D1FAD7FA9C9C}">
      <dsp:nvSpPr>
        <dsp:cNvPr id="0" name=""/>
        <dsp:cNvSpPr/>
      </dsp:nvSpPr>
      <dsp:spPr>
        <a:xfrm>
          <a:off x="0" y="2250643"/>
          <a:ext cx="10515600" cy="59979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1AACE6-8ACD-4771-9E7D-CEAC6C468657}">
      <dsp:nvSpPr>
        <dsp:cNvPr id="0" name=""/>
        <dsp:cNvSpPr/>
      </dsp:nvSpPr>
      <dsp:spPr>
        <a:xfrm>
          <a:off x="181438" y="2385597"/>
          <a:ext cx="329887" cy="3298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6D98B5-FAAE-4A2B-93A2-6B2E368CA57A}">
      <dsp:nvSpPr>
        <dsp:cNvPr id="0" name=""/>
        <dsp:cNvSpPr/>
      </dsp:nvSpPr>
      <dsp:spPr>
        <a:xfrm>
          <a:off x="692764" y="2250643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Using height, weight, and health lifestyle choices from an obesity data set</a:t>
          </a:r>
        </a:p>
      </dsp:txBody>
      <dsp:txXfrm>
        <a:off x="692764" y="2250643"/>
        <a:ext cx="9822835" cy="599796"/>
      </dsp:txXfrm>
    </dsp:sp>
    <dsp:sp modelId="{00646762-E0D1-42CE-B3E5-C97E7B71B140}">
      <dsp:nvSpPr>
        <dsp:cNvPr id="0" name=""/>
        <dsp:cNvSpPr/>
      </dsp:nvSpPr>
      <dsp:spPr>
        <a:xfrm>
          <a:off x="0" y="3000388"/>
          <a:ext cx="10515600" cy="59979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0663BC-1E8A-40F5-B1D8-87D24CFAC9FF}">
      <dsp:nvSpPr>
        <dsp:cNvPr id="0" name=""/>
        <dsp:cNvSpPr/>
      </dsp:nvSpPr>
      <dsp:spPr>
        <a:xfrm>
          <a:off x="181438" y="3135342"/>
          <a:ext cx="329887" cy="32988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BA2662-EC6C-48CF-8071-FFB47EE95FC8}">
      <dsp:nvSpPr>
        <dsp:cNvPr id="0" name=""/>
        <dsp:cNvSpPr/>
      </dsp:nvSpPr>
      <dsp:spPr>
        <a:xfrm>
          <a:off x="692764" y="3000388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accent5"/>
              </a:solidFill>
            </a:rPr>
            <a:t>How?</a:t>
          </a:r>
        </a:p>
      </dsp:txBody>
      <dsp:txXfrm>
        <a:off x="692764" y="3000388"/>
        <a:ext cx="9822835" cy="599796"/>
      </dsp:txXfrm>
    </dsp:sp>
    <dsp:sp modelId="{1F65EA5D-C515-47EC-B28D-C429DDA56253}">
      <dsp:nvSpPr>
        <dsp:cNvPr id="0" name=""/>
        <dsp:cNvSpPr/>
      </dsp:nvSpPr>
      <dsp:spPr>
        <a:xfrm>
          <a:off x="0" y="3750134"/>
          <a:ext cx="10515600" cy="59979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93AD10-2331-4653-A97E-14018CE4A93A}">
      <dsp:nvSpPr>
        <dsp:cNvPr id="0" name=""/>
        <dsp:cNvSpPr/>
      </dsp:nvSpPr>
      <dsp:spPr>
        <a:xfrm>
          <a:off x="181438" y="3885088"/>
          <a:ext cx="329887" cy="32988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3D4196-CDFB-4CD0-91B7-4F477C556431}">
      <dsp:nvSpPr>
        <dsp:cNvPr id="0" name=""/>
        <dsp:cNvSpPr/>
      </dsp:nvSpPr>
      <dsp:spPr>
        <a:xfrm>
          <a:off x="692764" y="3750134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Using 4 different models testing 80/20, 70/30, all independent variables, height and weight excluded </a:t>
          </a:r>
        </a:p>
      </dsp:txBody>
      <dsp:txXfrm>
        <a:off x="692764" y="3750134"/>
        <a:ext cx="9822835" cy="5997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1068F-FD42-47DE-BE42-465649B79AEA}">
      <dsp:nvSpPr>
        <dsp:cNvPr id="0" name=""/>
        <dsp:cNvSpPr/>
      </dsp:nvSpPr>
      <dsp:spPr>
        <a:xfrm rot="5400000">
          <a:off x="1782952" y="517556"/>
          <a:ext cx="3481070" cy="3316224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Obesity Class 1</a:t>
          </a:r>
        </a:p>
        <a:p>
          <a:pPr marL="457200" lvl="2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BMI 30.0 to 34.9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Obesity Class 2</a:t>
          </a:r>
        </a:p>
        <a:p>
          <a:pPr marL="457200" lvl="2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BMI 35 to 39.5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Obesity Class 3</a:t>
          </a:r>
        </a:p>
        <a:p>
          <a:pPr marL="457200" lvl="2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BMI greater than 40.0</a:t>
          </a:r>
        </a:p>
      </dsp:txBody>
      <dsp:txXfrm rot="-5400000">
        <a:off x="1865375" y="597019"/>
        <a:ext cx="3154339" cy="3157300"/>
      </dsp:txXfrm>
    </dsp:sp>
    <dsp:sp modelId="{FCCDE795-C912-4D0D-BA0A-00C331D8B7E3}">
      <dsp:nvSpPr>
        <dsp:cNvPr id="0" name=""/>
        <dsp:cNvSpPr/>
      </dsp:nvSpPr>
      <dsp:spPr>
        <a:xfrm>
          <a:off x="0" y="0"/>
          <a:ext cx="1865376" cy="435133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Obesity Levels </a:t>
          </a:r>
        </a:p>
      </dsp:txBody>
      <dsp:txXfrm>
        <a:off x="91060" y="91060"/>
        <a:ext cx="1683256" cy="41692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7391D-D800-AF4B-9BCC-050FD0BF55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3570" y="1122363"/>
            <a:ext cx="7315199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2B2A6F-6709-514E-BFC6-9A4A7329A1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3570" y="3602038"/>
            <a:ext cx="7315199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2D3AD-8629-3943-936D-B62EEF2E9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1DC17-4A50-5F49-AEC7-C955C81B92E5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F098A-A3EE-384E-8702-C33746765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8BA1B-DDA8-3F42-87AD-7D1A63721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F8C4-05A7-DC4E-8BB7-4202EC4ACBF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0306E680-6A26-9C48-87BF-4368862B9A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289" r="41429" b="18385"/>
          <a:stretch/>
        </p:blipFill>
        <p:spPr>
          <a:xfrm>
            <a:off x="8272412" y="-1"/>
            <a:ext cx="391958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53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3A8F6-F979-A948-9E97-51A384265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DC9482-4942-9A42-9B6B-9A6D0C3F57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ABD93E-E334-794F-AAA4-ED2738BD9F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F2F737-FC71-3D41-A122-65FFC9186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1DC17-4A50-5F49-AEC7-C955C81B92E5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97691-9973-4B46-AE83-6A5F333C7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899189-E24D-B94A-A884-A8AF80D2C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F8C4-05A7-DC4E-8BB7-4202EC4AC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248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739EF-4096-1A49-9AD4-0655F121A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E2AF70-1E65-534B-9153-913A0A9E45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ECE82-C65F-6B43-ABA4-3EB664450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1DC17-4A50-5F49-AEC7-C955C81B92E5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09C77-D8D0-FB43-910C-1F4903065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1FDC7-F78C-EE40-982D-9189AE7D3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F8C4-05A7-DC4E-8BB7-4202EC4AC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102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CDA1A7-5913-1444-B7D0-0B55BA2D78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05413-85D9-A548-83D7-268A900CCC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033B9-EFDB-514F-8EDA-0D81C8C45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1DC17-4A50-5F49-AEC7-C955C81B92E5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CC90F-E680-5346-AB4F-974271576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E2FA6-882C-6645-8A51-A07C0F719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F8C4-05A7-DC4E-8BB7-4202EC4AC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42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7391D-D800-AF4B-9BCC-050FD0BF55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3570" y="1122363"/>
            <a:ext cx="7315199" cy="2387600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2B2A6F-6709-514E-BFC6-9A4A7329A1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3570" y="3602038"/>
            <a:ext cx="7315199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2D3AD-8629-3943-936D-B62EEF2E9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1DC17-4A50-5F49-AEC7-C955C81B92E5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F098A-A3EE-384E-8702-C33746765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8BA1B-DDA8-3F42-87AD-7D1A63721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F8C4-05A7-DC4E-8BB7-4202EC4ACBF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6955C273-3410-C447-B8B7-5FDFF0F32A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289" r="41429" b="18385"/>
          <a:stretch/>
        </p:blipFill>
        <p:spPr>
          <a:xfrm>
            <a:off x="8272412" y="-1"/>
            <a:ext cx="391958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84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E5C75-2456-E24C-A74E-E3F68183E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5908F-63CC-1B4E-947D-0F7354761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D3A58-FFD8-4940-A7F0-8B2B57C9A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1DC17-4A50-5F49-AEC7-C955C81B92E5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E6D3E-6D5E-D349-938B-E0B3301AF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B6C36-FD1B-BE4B-974D-B33D0A7B6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F8C4-05A7-DC4E-8BB7-4202EC4AC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69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BCD9A-4C4D-C04D-B628-4D6821CF9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6D619-9256-5342-BA68-AA592831FA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652CD-DA0F-E044-884E-A857BA135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1DC17-4A50-5F49-AEC7-C955C81B92E5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41647-D227-6B41-9AD6-182E7AE90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12F90-7608-D14B-BE6C-B6E7C3BFE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F8C4-05A7-DC4E-8BB7-4202EC4ACBF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B1F2DD4F-54D8-DF4E-89F0-75242AE735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289" r="41429" b="18385"/>
          <a:stretch/>
        </p:blipFill>
        <p:spPr>
          <a:xfrm>
            <a:off x="8272412" y="-1"/>
            <a:ext cx="391958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43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955F1-41C9-F741-ABCA-148F72FF7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8B0D0-CB2A-5B49-AFAE-C401DC85D4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CFA190-6116-CE4E-880A-2A5FD5E9FA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46A325-B878-6048-96EA-AD37D9146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1DC17-4A50-5F49-AEC7-C955C81B92E5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794E63-81BD-D34E-9FB6-590D87A2C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D2F3FA-6596-F141-A53F-FDEC5D0FD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F8C4-05A7-DC4E-8BB7-4202EC4AC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875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786C4-8A82-2E47-BA0A-3B4FD275E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DDAD30-26CB-894D-B249-16631B50F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4E37DF-FCA3-9345-8F1B-3B2DEECC38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2A7F32-108C-0147-BF1C-151D185797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5A79B9-C154-E741-8BC5-8B95F0D251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3A23CC-9985-5B43-B4F5-7A65FBBBB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1DC17-4A50-5F49-AEC7-C955C81B92E5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A89551-72F1-6A40-B02D-98C9990F1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3ACEE8-777A-5940-9519-1D826BCAD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F8C4-05A7-DC4E-8BB7-4202EC4AC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17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60DEB-C558-DB4D-9DBB-60DA77C03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DA75B9-E07E-614C-9F6C-7943A325F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1DC17-4A50-5F49-AEC7-C955C81B92E5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6482A-9624-104B-AFF8-5DE40120A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BB9DE2-8332-1E4D-806B-6DDB78385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F8C4-05A7-DC4E-8BB7-4202EC4AC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43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10AD24-3C30-D545-822F-3EF5F7FE4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1DC17-4A50-5F49-AEC7-C955C81B92E5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31DBBA-BE87-D441-B84D-D8F2DAF19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2A5FB-A616-8D45-9939-E7B334615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F8C4-05A7-DC4E-8BB7-4202EC4AC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19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8ADA5-6E94-DB46-948A-CE55B2255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303E3-1AEE-0E46-A78B-8B0925632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F0A59D-5684-1941-8033-29499AF5C6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F289D9-B751-654C-8849-B701A522D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1DC17-4A50-5F49-AEC7-C955C81B92E5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8A2888-A517-7A40-9678-F86659CA1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386589-428D-8542-B91B-AA693B17C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8F8C4-05A7-DC4E-8BB7-4202EC4AC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707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9A89C3-E6FA-684D-8BAE-1760B34F554E}"/>
              </a:ext>
            </a:extLst>
          </p:cNvPr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71C330-0F02-8249-82EC-9F3A278C0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53E27E-2040-824D-B637-1C07F3E06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D629B-BAF4-A343-8BF1-1572AB3803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82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C171DC17-4A50-5F49-AEC7-C955C81B92E5}" type="datetimeFigureOut">
              <a:rPr lang="en-US" smtClean="0"/>
              <a:pPr/>
              <a:t>4/29/2024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1F82B-A72E-B848-BB19-0207CDE46B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827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620FE-B066-7C49-9BDF-AF56CC193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82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09B8F8C4-05A7-DC4E-8BB7-4202EC4ACBF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A6F54A4B-B617-B54F-B600-5EFC28C265A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056147" y="185741"/>
            <a:ext cx="961397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77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tenor.com/view/thumbs-up-cat-thumb-thums-up-gif-10039763291952851321" TargetMode="External"/><Relationship Id="rId3" Type="http://schemas.openxmlformats.org/officeDocument/2006/relationships/hyperlink" Target="https://genv.org/10-benefits-of-a-healthy-lifestyle/" TargetMode="External"/><Relationship Id="rId7" Type="http://schemas.openxmlformats.org/officeDocument/2006/relationships/hyperlink" Target="https://tenor.com/view/tiktok-dog-awkward-dog-confused-awkward-confused-dog-gif-2881577801438605193" TargetMode="External"/><Relationship Id="rId2" Type="http://schemas.openxmlformats.org/officeDocument/2006/relationships/hyperlink" Target="https://www.planetfitness.com/community/articles/6-small-and-healthy-lifestyle-changes-can-make-big-difference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enor.com/view/thinking-gif-19466821" TargetMode="External"/><Relationship Id="rId11" Type="http://schemas.openxmlformats.org/officeDocument/2006/relationships/hyperlink" Target="https://tenor.com/view/sechi-youtube-cat-work-making-gif-18637387" TargetMode="External"/><Relationship Id="rId5" Type="http://schemas.openxmlformats.org/officeDocument/2006/relationships/hyperlink" Target="https://tenor.com/view/ponyo-hayao-miyazaki-ghibli-studio-ghibli-rain-gif-4067659" TargetMode="External"/><Relationship Id="rId10" Type="http://schemas.openxmlformats.org/officeDocument/2006/relationships/hyperlink" Target="https://altusfineart.com/blogs/news/jesus-comforting-20-images-and-artwork" TargetMode="External"/><Relationship Id="rId4" Type="http://schemas.openxmlformats.org/officeDocument/2006/relationships/hyperlink" Target="https://www.freepik.com/premium-ai-image/man-coding-intensely-advanced-workstation-surrounded-by-multiple-screens-neonlit-room_115458921.htm" TargetMode="External"/><Relationship Id="rId9" Type="http://schemas.openxmlformats.org/officeDocument/2006/relationships/hyperlink" Target="https://tenor.com/view/snakes-animal-hiss-gif-17893457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30DA4-D291-4B42-B1AF-848E941EB3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Predicting Obesity in Individuals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97951D-6AED-F64B-AB8D-89218E91D0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Kadin McWilliams</a:t>
            </a:r>
          </a:p>
        </p:txBody>
      </p:sp>
    </p:spTree>
    <p:extLst>
      <p:ext uri="{BB962C8B-B14F-4D97-AF65-F5344CB8AC3E}">
        <p14:creationId xmlns:p14="http://schemas.microsoft.com/office/powerpoint/2010/main" val="1272097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DBD0F62-5624-A1AF-ED59-7434CD152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/>
          <a:lstStyle/>
          <a:p>
            <a:r>
              <a:rPr lang="en-US" dirty="0"/>
              <a:t>Pie Plot of Obesity Level Percentages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C1D1F25-4AC9-6AE7-36EA-DB42D0601B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8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Important Information </a:t>
            </a:r>
          </a:p>
          <a:p>
            <a:r>
              <a:rPr lang="en-US" dirty="0"/>
              <a:t>73.52% of participants are obese or overweight</a:t>
            </a:r>
          </a:p>
          <a:p>
            <a:r>
              <a:rPr lang="en-US" dirty="0"/>
              <a:t>26.48% are normal weight or underweight</a:t>
            </a:r>
          </a:p>
          <a:p>
            <a:r>
              <a:rPr lang="en-US" dirty="0"/>
              <a:t>Dataset is heavily skewed towards obese and overweight obesity levels</a:t>
            </a:r>
          </a:p>
          <a:p>
            <a:endParaRPr lang="en-US" dirty="0"/>
          </a:p>
        </p:txBody>
      </p:sp>
      <p:pic>
        <p:nvPicPr>
          <p:cNvPr id="11" name="Content Placeholder 10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6503C099-12CF-689C-EB71-C1C1558EC27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328612"/>
            <a:ext cx="5653135" cy="47759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9483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513CC-1432-D1FE-4948-D25A637CB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Linear Distribution Plot of</a:t>
            </a:r>
            <a:br>
              <a:rPr lang="en-US" dirty="0"/>
            </a:br>
            <a:r>
              <a:rPr lang="en-US" dirty="0"/>
              <a:t> Weight vs Height for Obesity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77FED-5A15-3182-57EA-D0AD0206AD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Important information</a:t>
            </a:r>
          </a:p>
          <a:p>
            <a:r>
              <a:rPr lang="en-US" dirty="0"/>
              <a:t>Underweight to obesity class 2 have similar slopes </a:t>
            </a:r>
          </a:p>
          <a:p>
            <a:r>
              <a:rPr lang="en-US" dirty="0"/>
              <a:t>Obesity class 3 has a significantly lower slope compared to the other levels</a:t>
            </a:r>
          </a:p>
          <a:p>
            <a:r>
              <a:rPr lang="en-US" dirty="0"/>
              <a:t>Obesity class 3 has a significant increase in weight to height ratio </a:t>
            </a:r>
          </a:p>
        </p:txBody>
      </p:sp>
      <p:pic>
        <p:nvPicPr>
          <p:cNvPr id="5" name="Content Placeholder 4" descr="A graph showing weight loss and weight loss&#10;&#10;Description automatically generated">
            <a:extLst>
              <a:ext uri="{FF2B5EF4-FFF2-40B4-BE49-F238E27FC236}">
                <a16:creationId xmlns:a16="http://schemas.microsoft.com/office/drawing/2014/main" id="{F3F96940-D73E-EE76-567F-E064EA0CC6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513" y="1539328"/>
            <a:ext cx="4683825" cy="46376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0920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8DCE6-52A6-09E0-2755-E45FA03C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of Technology Usage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22FD27-7357-417D-2DDA-09B9A1FB8B1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Important information</a:t>
            </a:r>
          </a:p>
          <a:p>
            <a:r>
              <a:rPr lang="en-US" dirty="0"/>
              <a:t>Minimum value of 0</a:t>
            </a:r>
          </a:p>
          <a:p>
            <a:r>
              <a:rPr lang="en-US" dirty="0"/>
              <a:t>Maximum value of 2</a:t>
            </a:r>
          </a:p>
          <a:p>
            <a:r>
              <a:rPr lang="en-US" dirty="0"/>
              <a:t>Approximately 33% of entries are 0</a:t>
            </a:r>
          </a:p>
          <a:p>
            <a:r>
              <a:rPr lang="en-US" dirty="0"/>
              <a:t>Skewed right</a:t>
            </a:r>
          </a:p>
          <a:p>
            <a:r>
              <a:rPr lang="en-US" dirty="0"/>
              <a:t>Data seems illogical as this was an online survey</a:t>
            </a:r>
          </a:p>
          <a:p>
            <a:r>
              <a:rPr lang="en-US" dirty="0"/>
              <a:t>Translation issues?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Content Placeholder 4" descr="A graph showing a number of green bars&#10;&#10;Description automatically generated">
            <a:extLst>
              <a:ext uri="{FF2B5EF4-FFF2-40B4-BE49-F238E27FC236}">
                <a16:creationId xmlns:a16="http://schemas.microsoft.com/office/drawing/2014/main" id="{2193B205-9973-95EB-5F14-4E854AAE6FF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57" y="1635714"/>
            <a:ext cx="5702423" cy="40359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6710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ED3F5-E1A8-286C-A457-E16E31CA3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Unusual Occurrence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1D8CBC-0BCA-9432-7C7E-8339E66DE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Strange Data Inputs</a:t>
            </a:r>
          </a:p>
          <a:p>
            <a:r>
              <a:rPr lang="en-US" dirty="0"/>
              <a:t>Decimal inputs for things that should be integers</a:t>
            </a:r>
          </a:p>
          <a:p>
            <a:r>
              <a:rPr lang="en-US" dirty="0"/>
              <a:t>Example</a:t>
            </a:r>
          </a:p>
          <a:p>
            <a:pPr lvl="1"/>
            <a:r>
              <a:rPr lang="en-US" dirty="0"/>
              <a:t>“How much water do you drink daily?”</a:t>
            </a:r>
          </a:p>
          <a:p>
            <a:pPr lvl="1"/>
            <a:r>
              <a:rPr lang="en-US" dirty="0"/>
              <a:t>Answer - 1.0245 bottles </a:t>
            </a:r>
          </a:p>
          <a:p>
            <a:r>
              <a:rPr lang="en-US" dirty="0"/>
              <a:t>Columns affected</a:t>
            </a:r>
          </a:p>
          <a:p>
            <a:pPr lvl="1"/>
            <a:r>
              <a:rPr lang="en-US" dirty="0" err="1"/>
              <a:t>VegtableIntake</a:t>
            </a:r>
            <a:endParaRPr lang="en-US" dirty="0"/>
          </a:p>
          <a:p>
            <a:pPr lvl="1"/>
            <a:r>
              <a:rPr lang="en-US" dirty="0" err="1"/>
              <a:t>DailyWaterIntake</a:t>
            </a:r>
            <a:endParaRPr lang="en-US" dirty="0"/>
          </a:p>
          <a:p>
            <a:pPr lvl="1"/>
            <a:r>
              <a:rPr lang="en-US" dirty="0" err="1"/>
              <a:t>PhysicalActivity</a:t>
            </a:r>
            <a:endParaRPr lang="en-US" dirty="0"/>
          </a:p>
          <a:p>
            <a:pPr lvl="1"/>
            <a:r>
              <a:rPr lang="en-US" dirty="0"/>
              <a:t>Age</a:t>
            </a:r>
          </a:p>
          <a:p>
            <a:pPr lvl="1"/>
            <a:r>
              <a:rPr lang="en-US" dirty="0" err="1"/>
              <a:t>DailyMeals</a:t>
            </a:r>
            <a:endParaRPr lang="en-US" dirty="0"/>
          </a:p>
          <a:p>
            <a:r>
              <a:rPr lang="en-US" dirty="0"/>
              <a:t>Hypothesis</a:t>
            </a:r>
          </a:p>
          <a:p>
            <a:pPr lvl="1"/>
            <a:r>
              <a:rPr lang="en-US" dirty="0"/>
              <a:t>AI used for data synthesis created floating point numbers in columns that should only be integers.</a:t>
            </a:r>
          </a:p>
          <a:p>
            <a:endParaRPr lang="en-US" dirty="0"/>
          </a:p>
        </p:txBody>
      </p:sp>
      <p:pic>
        <p:nvPicPr>
          <p:cNvPr id="3076" name="Picture 4" descr="Tiktok Dog Awkward Dog GIF - Tiktok Dog Awkward Dog Confused GIFs">
            <a:extLst>
              <a:ext uri="{FF2B5EF4-FFF2-40B4-BE49-F238E27FC236}">
                <a16:creationId xmlns:a16="http://schemas.microsoft.com/office/drawing/2014/main" id="{7DAC4FA9-AC0A-99C2-8E82-9DA06E5C2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239" y="2020933"/>
            <a:ext cx="1824911" cy="324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371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C452A-7D98-65C3-1B9E-A9B5B3E641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570" y="1122363"/>
            <a:ext cx="7315199" cy="2387600"/>
          </a:xfrm>
        </p:spPr>
        <p:txBody>
          <a:bodyPr anchor="b">
            <a:normAutofit/>
          </a:bodyPr>
          <a:lstStyle/>
          <a:p>
            <a:r>
              <a:rPr lang="en-US" dirty="0"/>
              <a:t>Data Exploration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88DCE-8076-C426-9206-4B4B24F50C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3570" y="3602038"/>
            <a:ext cx="7315199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Moderate correlation between height and weight</a:t>
            </a:r>
          </a:p>
          <a:p>
            <a:r>
              <a:rPr lang="en-US" dirty="0"/>
              <a:t>73.52% of participants are obese or overweight</a:t>
            </a:r>
          </a:p>
          <a:p>
            <a:r>
              <a:rPr lang="en-US" dirty="0"/>
              <a:t>Obesity class 3 has a significant increase in weight to height ratio </a:t>
            </a:r>
          </a:p>
          <a:p>
            <a:r>
              <a:rPr lang="en-US" dirty="0"/>
              <a:t>Technology usage column has illogical data </a:t>
            </a:r>
          </a:p>
          <a:p>
            <a:r>
              <a:rPr lang="en-US" dirty="0"/>
              <a:t>5 columns with unusual decimal inputs</a:t>
            </a:r>
          </a:p>
        </p:txBody>
      </p:sp>
    </p:spTree>
    <p:extLst>
      <p:ext uri="{BB962C8B-B14F-4D97-AF65-F5344CB8AC3E}">
        <p14:creationId xmlns:p14="http://schemas.microsoft.com/office/powerpoint/2010/main" val="3404466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26764-632D-BA5C-5611-E66F7E291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Methods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EF58D67-7636-8EAC-163D-AB44BF50D7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Data Preparation</a:t>
            </a:r>
          </a:p>
          <a:p>
            <a:r>
              <a:rPr lang="en-US" dirty="0"/>
              <a:t>Cleaning Data</a:t>
            </a:r>
          </a:p>
          <a:p>
            <a:pPr lvl="1"/>
            <a:r>
              <a:rPr lang="en-US" dirty="0"/>
              <a:t>Updating column names</a:t>
            </a:r>
          </a:p>
          <a:p>
            <a:pPr lvl="1"/>
            <a:r>
              <a:rPr lang="en-US" dirty="0"/>
              <a:t>Fixing decimal inputs to integers</a:t>
            </a:r>
          </a:p>
          <a:p>
            <a:pPr lvl="1"/>
            <a:r>
              <a:rPr lang="en-US" dirty="0"/>
              <a:t>Converting meters to centimeters</a:t>
            </a:r>
          </a:p>
          <a:p>
            <a:pPr lvl="1"/>
            <a:r>
              <a:rPr lang="en-US" dirty="0"/>
              <a:t>Converting kg to pounds</a:t>
            </a:r>
          </a:p>
          <a:p>
            <a:r>
              <a:rPr lang="en-US" dirty="0"/>
              <a:t>Independent variables</a:t>
            </a:r>
          </a:p>
          <a:p>
            <a:pPr lvl="1"/>
            <a:r>
              <a:rPr lang="en-US" dirty="0"/>
              <a:t>Variable list</a:t>
            </a:r>
          </a:p>
          <a:p>
            <a:pPr marL="971532" lvl="2" indent="-285750"/>
            <a:r>
              <a:rPr lang="en-US" sz="1200" kern="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Age</a:t>
            </a:r>
          </a:p>
          <a:p>
            <a:pPr marL="971532" lvl="2" indent="-285750"/>
            <a:r>
              <a:rPr lang="en-US" sz="1200" kern="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Gender</a:t>
            </a:r>
            <a:endParaRPr lang="en-US" sz="1200" kern="0" dirty="0">
              <a:latin typeface="+mj-lt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971532" lvl="2" indent="-285750"/>
            <a:r>
              <a:rPr lang="en-US" sz="1200" kern="0" dirty="0"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H</a:t>
            </a:r>
            <a:r>
              <a:rPr lang="en-US" sz="1200" kern="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eight</a:t>
            </a:r>
          </a:p>
          <a:p>
            <a:pPr marL="971532" lvl="2" indent="-285750"/>
            <a:r>
              <a:rPr lang="en-US" sz="1200" kern="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Weight</a:t>
            </a:r>
            <a:endParaRPr lang="en-US" sz="1200" kern="0" dirty="0">
              <a:latin typeface="+mj-lt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971532" lvl="2" indent="-285750"/>
            <a:r>
              <a:rPr lang="en-US" sz="1200" kern="0" dirty="0"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A</a:t>
            </a:r>
            <a:r>
              <a:rPr lang="en-US" sz="1200" kern="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lcohol consumption</a:t>
            </a:r>
          </a:p>
          <a:p>
            <a:pPr marL="971532" lvl="2" indent="-285750"/>
            <a:r>
              <a:rPr lang="en-US" sz="1200" kern="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if one has a high caloric intake</a:t>
            </a:r>
          </a:p>
          <a:p>
            <a:pPr marL="971532" lvl="2" indent="-285750"/>
            <a:r>
              <a:rPr lang="en-US" sz="1200" kern="0" dirty="0"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D</a:t>
            </a:r>
            <a:r>
              <a:rPr lang="en-US" sz="1200" kern="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aily vegetable intake</a:t>
            </a:r>
          </a:p>
          <a:p>
            <a:pPr marL="971532" lvl="2" indent="-285750"/>
            <a:r>
              <a:rPr lang="en-US" sz="1200" kern="0" dirty="0"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D</a:t>
            </a:r>
            <a:r>
              <a:rPr lang="en-US" sz="1200" kern="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aily meals</a:t>
            </a:r>
          </a:p>
          <a:p>
            <a:pPr lvl="1"/>
            <a:r>
              <a:rPr lang="en-US" dirty="0"/>
              <a:t>Categorical</a:t>
            </a:r>
          </a:p>
          <a:p>
            <a:pPr lvl="2"/>
            <a:r>
              <a:rPr lang="en-US" dirty="0"/>
              <a:t>One hot shot encoding </a:t>
            </a:r>
          </a:p>
          <a:p>
            <a:pPr lvl="1"/>
            <a:r>
              <a:rPr lang="en-US" dirty="0"/>
              <a:t>Numerical</a:t>
            </a:r>
          </a:p>
          <a:p>
            <a:pPr lvl="2"/>
            <a:r>
              <a:rPr lang="en-US" dirty="0"/>
              <a:t>Scaling to range normalization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DB3777-EA34-761B-A47E-6C411DD123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Raw Data Group</a:t>
            </a:r>
          </a:p>
          <a:p>
            <a:pPr lvl="1"/>
            <a:r>
              <a:rPr lang="en-US" dirty="0"/>
              <a:t>All independent variables </a:t>
            </a:r>
          </a:p>
          <a:p>
            <a:r>
              <a:rPr lang="en-US" dirty="0"/>
              <a:t>Lifestyle Data Group</a:t>
            </a:r>
          </a:p>
          <a:p>
            <a:pPr lvl="1"/>
            <a:r>
              <a:rPr lang="en-US" dirty="0"/>
              <a:t>All independent variables excluding height and weight</a:t>
            </a:r>
          </a:p>
          <a:p>
            <a:r>
              <a:rPr lang="en-US" dirty="0"/>
              <a:t>Dependent variable</a:t>
            </a:r>
          </a:p>
          <a:p>
            <a:pPr lvl="1"/>
            <a:r>
              <a:rPr lang="en-US" dirty="0"/>
              <a:t>Obesity level </a:t>
            </a:r>
          </a:p>
          <a:p>
            <a:pPr lvl="1"/>
            <a:r>
              <a:rPr lang="en-US" dirty="0"/>
              <a:t>Encoded using </a:t>
            </a:r>
            <a:r>
              <a:rPr lang="en-US" dirty="0" err="1"/>
              <a:t>OrdinalEncoder</a:t>
            </a:r>
            <a:r>
              <a:rPr lang="en-US" dirty="0"/>
              <a:t> from </a:t>
            </a:r>
            <a:r>
              <a:rPr lang="en-US" dirty="0" err="1"/>
              <a:t>SKLearn</a:t>
            </a:r>
            <a:endParaRPr lang="en-US" dirty="0"/>
          </a:p>
          <a:p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A1403FF-CDC8-681E-21E3-4244EF6BF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1825625"/>
            <a:ext cx="5181600" cy="43513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R="0" lvl="0" defTabSz="685783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tabLst/>
            </a:pPr>
            <a:endParaRPr kumimoji="0" lang="en-US" altLang="ja-JP" sz="21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5772FC-D7D8-656C-6699-198DCC1FE122}"/>
              </a:ext>
            </a:extLst>
          </p:cNvPr>
          <p:cNvSpPr txBox="1"/>
          <p:nvPr/>
        </p:nvSpPr>
        <p:spPr>
          <a:xfrm>
            <a:off x="3643829" y="3674747"/>
            <a:ext cx="23759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kern="0" dirty="0"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I</a:t>
            </a:r>
            <a:r>
              <a:rPr lang="en-US" sz="1000" kern="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f one monitors their calories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kern="0" dirty="0"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I</a:t>
            </a:r>
            <a:r>
              <a:rPr lang="en-US" sz="1000" kern="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f the individual smokes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kern="0" dirty="0"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D</a:t>
            </a:r>
            <a:r>
              <a:rPr lang="en-US" sz="1000" kern="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aily water intake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kern="0" dirty="0"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Overweight Family History</a:t>
            </a:r>
            <a:endParaRPr lang="en-US" sz="1000" kern="0" dirty="0">
              <a:effectLst/>
              <a:latin typeface="+mj-lt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kern="0" dirty="0"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D</a:t>
            </a:r>
            <a:r>
              <a:rPr lang="en-US" sz="1000" kern="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aily physical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kern="0" dirty="0"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T</a:t>
            </a:r>
            <a:r>
              <a:rPr lang="en-US" sz="1000" kern="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echnology usage per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kern="0" dirty="0"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I</a:t>
            </a:r>
            <a:r>
              <a:rPr lang="en-US" sz="1000" kern="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f one eats food in between meals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kern="0" dirty="0"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D</a:t>
            </a:r>
            <a:r>
              <a:rPr lang="en-US" sz="1000" kern="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aily transportation method</a:t>
            </a:r>
            <a:endParaRPr lang="en-US" sz="1000" dirty="0">
              <a:latin typeface="+mj-lt"/>
            </a:endParaRPr>
          </a:p>
          <a:p>
            <a:endParaRPr lang="en-US" sz="1000" dirty="0"/>
          </a:p>
        </p:txBody>
      </p:sp>
      <p:pic>
        <p:nvPicPr>
          <p:cNvPr id="4099" name="Picture 3" descr="In The Rain GIF - Ponyo Hayao Miyazaki Ghibli GIFs">
            <a:extLst>
              <a:ext uri="{FF2B5EF4-FFF2-40B4-BE49-F238E27FC236}">
                <a16:creationId xmlns:a16="http://schemas.microsoft.com/office/drawing/2014/main" id="{D3BAF2E9-F0AE-F69F-0244-0D8F43F31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442" y="3800296"/>
            <a:ext cx="4166586" cy="189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040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1F6D2-C7CC-5258-4391-6FFF95BA3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Experimental Design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62C3B8F-1BFA-CDD8-4236-228CA82A73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Experimental Goals</a:t>
            </a:r>
          </a:p>
          <a:p>
            <a:r>
              <a:rPr lang="en-US" dirty="0"/>
              <a:t>Experiment 1 &amp; Experiment 2 </a:t>
            </a:r>
          </a:p>
          <a:p>
            <a:pPr lvl="1"/>
            <a:r>
              <a:rPr lang="en-US" dirty="0"/>
              <a:t>See if obesity level can be predicted</a:t>
            </a:r>
          </a:p>
          <a:p>
            <a:pPr lvl="1"/>
            <a:r>
              <a:rPr lang="en-US" dirty="0"/>
              <a:t>Test difference in model accuracy between 80/20 and 70/30 split</a:t>
            </a:r>
          </a:p>
          <a:p>
            <a:pPr lvl="1"/>
            <a:r>
              <a:rPr lang="en-US" dirty="0"/>
              <a:t>Provide a control/comparison group for the lifestyle data group</a:t>
            </a:r>
          </a:p>
          <a:p>
            <a:r>
              <a:rPr lang="en-US" dirty="0"/>
              <a:t>Experiment 3 &amp; Experiment 4</a:t>
            </a:r>
          </a:p>
          <a:p>
            <a:pPr lvl="1"/>
            <a:r>
              <a:rPr lang="en-US" dirty="0"/>
              <a:t>See if weight can be predicted based on lifestyle choices</a:t>
            </a:r>
          </a:p>
          <a:p>
            <a:pPr lvl="1"/>
            <a:r>
              <a:rPr lang="en-US" dirty="0"/>
              <a:t> Again, testing difference in model accuracy between 80/20 and 70/30 split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5F5C26B-B9D7-9440-F5F4-08A4044A762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914371514"/>
              </p:ext>
            </p:extLst>
          </p:nvPr>
        </p:nvGraphicFramePr>
        <p:xfrm>
          <a:off x="838200" y="2758891"/>
          <a:ext cx="5181601" cy="24848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60810">
                  <a:extLst>
                    <a:ext uri="{9D8B030D-6E8A-4147-A177-3AD203B41FA5}">
                      <a16:colId xmlns:a16="http://schemas.microsoft.com/office/drawing/2014/main" val="3997617427"/>
                    </a:ext>
                  </a:extLst>
                </a:gridCol>
                <a:gridCol w="3920791">
                  <a:extLst>
                    <a:ext uri="{9D8B030D-6E8A-4147-A177-3AD203B41FA5}">
                      <a16:colId xmlns:a16="http://schemas.microsoft.com/office/drawing/2014/main" val="1971162532"/>
                    </a:ext>
                  </a:extLst>
                </a:gridCol>
              </a:tblGrid>
              <a:tr h="4969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Experiment Number</a:t>
                      </a:r>
                      <a:endParaRPr lang="en-US" sz="15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89395" marR="8939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Parameters</a:t>
                      </a:r>
                      <a:endParaRPr lang="en-US" sz="15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89395" marR="89395" marT="0" marB="0"/>
                </a:tc>
                <a:extLst>
                  <a:ext uri="{0D108BD9-81ED-4DB2-BD59-A6C34878D82A}">
                    <a16:rowId xmlns:a16="http://schemas.microsoft.com/office/drawing/2014/main" val="3710181273"/>
                  </a:ext>
                </a:extLst>
              </a:tr>
              <a:tr h="4969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1</a:t>
                      </a:r>
                      <a:endParaRPr lang="en-US" sz="15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89395" marR="8939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All independent variables with 80/20 split for train and test.</a:t>
                      </a:r>
                      <a:endParaRPr lang="en-US" sz="15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89395" marR="89395" marT="0" marB="0"/>
                </a:tc>
                <a:extLst>
                  <a:ext uri="{0D108BD9-81ED-4DB2-BD59-A6C34878D82A}">
                    <a16:rowId xmlns:a16="http://schemas.microsoft.com/office/drawing/2014/main" val="3249592776"/>
                  </a:ext>
                </a:extLst>
              </a:tr>
              <a:tr h="4969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2</a:t>
                      </a:r>
                      <a:endParaRPr lang="en-US" sz="15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89395" marR="8939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All independent variables with 70/30 split for train and test.</a:t>
                      </a:r>
                      <a:endParaRPr lang="en-US" sz="15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89395" marR="89395" marT="0" marB="0"/>
                </a:tc>
                <a:extLst>
                  <a:ext uri="{0D108BD9-81ED-4DB2-BD59-A6C34878D82A}">
                    <a16:rowId xmlns:a16="http://schemas.microsoft.com/office/drawing/2014/main" val="548585414"/>
                  </a:ext>
                </a:extLst>
              </a:tr>
              <a:tr h="4969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3</a:t>
                      </a:r>
                      <a:endParaRPr lang="en-US" sz="15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89395" marR="8939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All independent variables excluding height and weight with 80/20 split for train and test.</a:t>
                      </a:r>
                      <a:endParaRPr lang="en-US" sz="15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89395" marR="89395" marT="0" marB="0"/>
                </a:tc>
                <a:extLst>
                  <a:ext uri="{0D108BD9-81ED-4DB2-BD59-A6C34878D82A}">
                    <a16:rowId xmlns:a16="http://schemas.microsoft.com/office/drawing/2014/main" val="2106007634"/>
                  </a:ext>
                </a:extLst>
              </a:tr>
              <a:tr h="4969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4</a:t>
                      </a:r>
                      <a:endParaRPr lang="en-US" sz="15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89395" marR="8939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All independent variables excluding height and weight with 70/30 split for train and test.</a:t>
                      </a:r>
                      <a:endParaRPr lang="en-US" sz="15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89395" marR="89395" marT="0" marB="0"/>
                </a:tc>
                <a:extLst>
                  <a:ext uri="{0D108BD9-81ED-4DB2-BD59-A6C34878D82A}">
                    <a16:rowId xmlns:a16="http://schemas.microsoft.com/office/drawing/2014/main" val="2571958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2570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0E5E589-3189-78D4-DB1A-4A2737D4C220}"/>
              </a:ext>
            </a:extLst>
          </p:cNvPr>
          <p:cNvSpPr/>
          <p:nvPr/>
        </p:nvSpPr>
        <p:spPr>
          <a:xfrm>
            <a:off x="5613648" y="1825625"/>
            <a:ext cx="4018624" cy="70451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4104E-8F7B-D483-F9DD-E2B6C84CA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E3C0D-3D7F-7FF5-B2E2-1225B1E57E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+mj-lt"/>
              </a:rPr>
              <a:t>Main Tools</a:t>
            </a:r>
          </a:p>
          <a:p>
            <a:r>
              <a:rPr lang="en-US" sz="1800" kern="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Python v3.11.4 </a:t>
            </a:r>
          </a:p>
          <a:p>
            <a:r>
              <a:rPr lang="en-US" sz="1800" kern="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Anaconda v2.5.0 </a:t>
            </a:r>
            <a:endParaRPr lang="en-US" sz="1800" kern="0" dirty="0"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1800" kern="0" dirty="0">
                <a:latin typeface="+mj-lt"/>
                <a:cs typeface="Times New Roman" panose="02020603050405020304" pitchFamily="18" charset="0"/>
              </a:rPr>
              <a:t>Windows 10 computer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+mj-lt"/>
              </a:rPr>
              <a:t>Python Libraries </a:t>
            </a:r>
          </a:p>
          <a:p>
            <a:r>
              <a:rPr lang="en-US" sz="1800" kern="0" dirty="0">
                <a:latin typeface="+mj-lt"/>
                <a:ea typeface="Aptos" panose="020B0004020202020204" pitchFamily="34" charset="0"/>
              </a:rPr>
              <a:t>Pandas v1.5.3</a:t>
            </a:r>
          </a:p>
          <a:p>
            <a:r>
              <a:rPr lang="en-US" sz="1800" kern="0" dirty="0">
                <a:latin typeface="+mj-lt"/>
                <a:ea typeface="Aptos" panose="020B0004020202020204" pitchFamily="34" charset="0"/>
              </a:rPr>
              <a:t>Matplotlib v3.7.1</a:t>
            </a:r>
          </a:p>
          <a:p>
            <a:r>
              <a:rPr lang="en-US" sz="1800" kern="0" dirty="0">
                <a:latin typeface="+mj-lt"/>
                <a:ea typeface="Aptos" panose="020B0004020202020204" pitchFamily="34" charset="0"/>
              </a:rPr>
              <a:t>Seaborn v0.12.2</a:t>
            </a:r>
          </a:p>
          <a:p>
            <a:r>
              <a:rPr lang="en-US" sz="1800" kern="0" dirty="0" err="1">
                <a:latin typeface="+mj-lt"/>
                <a:ea typeface="Aptos" panose="020B0004020202020204" pitchFamily="34" charset="0"/>
              </a:rPr>
              <a:t>Numpy</a:t>
            </a:r>
            <a:r>
              <a:rPr lang="en-US" sz="1800" kern="0" dirty="0">
                <a:latin typeface="+mj-lt"/>
                <a:ea typeface="Aptos" panose="020B0004020202020204" pitchFamily="34" charset="0"/>
              </a:rPr>
              <a:t> v1.24.3</a:t>
            </a:r>
          </a:p>
          <a:p>
            <a:r>
              <a:rPr lang="en-US" sz="1800" kern="0" dirty="0" err="1">
                <a:latin typeface="+mj-lt"/>
                <a:ea typeface="Aptos" panose="020B0004020202020204" pitchFamily="34" charset="0"/>
              </a:rPr>
              <a:t>SKLearn</a:t>
            </a:r>
            <a:r>
              <a:rPr lang="en-US" sz="1800" kern="0" dirty="0">
                <a:latin typeface="+mj-lt"/>
                <a:ea typeface="Aptos" panose="020B0004020202020204" pitchFamily="34" charset="0"/>
              </a:rPr>
              <a:t> v1.3.0</a:t>
            </a:r>
          </a:p>
          <a:p>
            <a:r>
              <a:rPr lang="en-US" sz="1800" kern="0" dirty="0" err="1">
                <a:latin typeface="+mj-lt"/>
                <a:ea typeface="Aptos" panose="020B0004020202020204" pitchFamily="34" charset="0"/>
              </a:rPr>
              <a:t>Statsmodels</a:t>
            </a:r>
            <a:r>
              <a:rPr lang="en-US" sz="1800" kern="0" dirty="0">
                <a:latin typeface="+mj-lt"/>
                <a:ea typeface="Aptos" panose="020B0004020202020204" pitchFamily="34" charset="0"/>
              </a:rPr>
              <a:t> v0.14.0</a:t>
            </a:r>
            <a:endParaRPr lang="en-US" sz="1800" dirty="0">
              <a:latin typeface="+mj-lt"/>
            </a:endParaRPr>
          </a:p>
          <a:p>
            <a:endParaRPr lang="en-US" sz="1800" kern="0" dirty="0">
              <a:latin typeface="Times New Roman" panose="02020603050405020304" pitchFamily="18" charset="0"/>
            </a:endParaRPr>
          </a:p>
        </p:txBody>
      </p:sp>
      <p:pic>
        <p:nvPicPr>
          <p:cNvPr id="6150" name="Picture 6" descr="Snakes Animal GIF - Snakes Animal Hiss GIFs">
            <a:extLst>
              <a:ext uri="{FF2B5EF4-FFF2-40B4-BE49-F238E27FC236}">
                <a16:creationId xmlns:a16="http://schemas.microsoft.com/office/drawing/2014/main" id="{896AC727-808D-5421-6F85-C08C50278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648" y="2246049"/>
            <a:ext cx="4018624" cy="359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652F18-7EA6-6AC2-64FC-131E23E3B920}"/>
              </a:ext>
            </a:extLst>
          </p:cNvPr>
          <p:cNvSpPr txBox="1"/>
          <p:nvPr/>
        </p:nvSpPr>
        <p:spPr>
          <a:xfrm>
            <a:off x="5681709" y="1838031"/>
            <a:ext cx="3950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</a:rPr>
              <a:t>Python Powered Analytics</a:t>
            </a:r>
          </a:p>
        </p:txBody>
      </p:sp>
    </p:spTree>
    <p:extLst>
      <p:ext uri="{BB962C8B-B14F-4D97-AF65-F5344CB8AC3E}">
        <p14:creationId xmlns:p14="http://schemas.microsoft.com/office/powerpoint/2010/main" val="320366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684A5-776D-982B-6B71-217DD86E8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 Results – 80/20 Raw Data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0D2863AA-6B00-D4D0-7B3F-7542011A600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86785807"/>
              </p:ext>
            </p:extLst>
          </p:nvPr>
        </p:nvGraphicFramePr>
        <p:xfrm>
          <a:off x="838200" y="2842789"/>
          <a:ext cx="4282290" cy="30491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39200">
                  <a:extLst>
                    <a:ext uri="{9D8B030D-6E8A-4147-A177-3AD203B41FA5}">
                      <a16:colId xmlns:a16="http://schemas.microsoft.com/office/drawing/2014/main" val="2408403122"/>
                    </a:ext>
                  </a:extLst>
                </a:gridCol>
                <a:gridCol w="780508">
                  <a:extLst>
                    <a:ext uri="{9D8B030D-6E8A-4147-A177-3AD203B41FA5}">
                      <a16:colId xmlns:a16="http://schemas.microsoft.com/office/drawing/2014/main" val="676792728"/>
                    </a:ext>
                  </a:extLst>
                </a:gridCol>
                <a:gridCol w="532459">
                  <a:extLst>
                    <a:ext uri="{9D8B030D-6E8A-4147-A177-3AD203B41FA5}">
                      <a16:colId xmlns:a16="http://schemas.microsoft.com/office/drawing/2014/main" val="1877165537"/>
                    </a:ext>
                  </a:extLst>
                </a:gridCol>
                <a:gridCol w="761117">
                  <a:extLst>
                    <a:ext uri="{9D8B030D-6E8A-4147-A177-3AD203B41FA5}">
                      <a16:colId xmlns:a16="http://schemas.microsoft.com/office/drawing/2014/main" val="272398198"/>
                    </a:ext>
                  </a:extLst>
                </a:gridCol>
                <a:gridCol w="669006">
                  <a:extLst>
                    <a:ext uri="{9D8B030D-6E8A-4147-A177-3AD203B41FA5}">
                      <a16:colId xmlns:a16="http://schemas.microsoft.com/office/drawing/2014/main" val="2680866219"/>
                    </a:ext>
                  </a:extLst>
                </a:gridCol>
              </a:tblGrid>
              <a:tr h="211085"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80/20 Raw Classification Report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06778"/>
                  </a:ext>
                </a:extLst>
              </a:tr>
              <a:tr h="3831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Precision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Recall</a:t>
                      </a:r>
                      <a:endParaRPr lang="en-US" sz="11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F1-Score</a:t>
                      </a:r>
                      <a:endParaRPr lang="en-US" sz="11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Support</a:t>
                      </a:r>
                      <a:endParaRPr lang="en-US" sz="11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54864904"/>
                  </a:ext>
                </a:extLst>
              </a:tr>
              <a:tr h="2110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Under Weight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0.86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0.84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0.85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57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354354437"/>
                  </a:ext>
                </a:extLst>
              </a:tr>
              <a:tr h="2110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Normal Weight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0.64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0.64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0.64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55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274817724"/>
                  </a:ext>
                </a:extLst>
              </a:tr>
              <a:tr h="3831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Overweight Level 1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0.66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0.65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0.65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62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50897336"/>
                  </a:ext>
                </a:extLst>
              </a:tr>
              <a:tr h="3831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Overweight Level 2</a:t>
                      </a:r>
                      <a:endParaRPr lang="en-US" sz="11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0.58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0.33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0.33</a:t>
                      </a:r>
                      <a:endParaRPr lang="en-US" sz="11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55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87015213"/>
                  </a:ext>
                </a:extLst>
              </a:tr>
              <a:tr h="2110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Obesity Class 1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0.62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0.67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0.67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63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652495530"/>
                  </a:ext>
                </a:extLst>
              </a:tr>
              <a:tr h="2110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Obesity Class 2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0.73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0.95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0.95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55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527722532"/>
                  </a:ext>
                </a:extLst>
              </a:tr>
              <a:tr h="2110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Obesity Class 3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0.94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1.00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1.00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76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895854714"/>
                  </a:ext>
                </a:extLst>
              </a:tr>
              <a:tr h="21108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Accuracy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0.74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423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52542806"/>
                  </a:ext>
                </a:extLst>
              </a:tr>
              <a:tr h="21108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Macro Avg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0.72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0.72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0.71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423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804751917"/>
                  </a:ext>
                </a:extLst>
              </a:tr>
              <a:tr h="21108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Weighted Avg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0.73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0.74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0.72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423</a:t>
                      </a:r>
                      <a:endParaRPr lang="en-US" sz="11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86345484"/>
                  </a:ext>
                </a:extLst>
              </a:tr>
            </a:tbl>
          </a:graphicData>
        </a:graphic>
      </p:graphicFrame>
      <p:pic>
        <p:nvPicPr>
          <p:cNvPr id="11" name="Content Placeholder 10" descr="A screenshot of a graph&#10;&#10;Description automatically generated">
            <a:extLst>
              <a:ext uri="{FF2B5EF4-FFF2-40B4-BE49-F238E27FC236}">
                <a16:creationId xmlns:a16="http://schemas.microsoft.com/office/drawing/2014/main" id="{77546CD1-6DC0-2F0F-88A7-243840017F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284" y="1385180"/>
            <a:ext cx="5780516" cy="474101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9A4669-88AA-9A3A-71F9-920EB45E4C3B}"/>
              </a:ext>
            </a:extLst>
          </p:cNvPr>
          <p:cNvSpPr txBox="1"/>
          <p:nvPr/>
        </p:nvSpPr>
        <p:spPr>
          <a:xfrm>
            <a:off x="838200" y="1506026"/>
            <a:ext cx="406500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Important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Obesity Class 3 &amp; underweight f1-score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0.74 overall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Ends of obesity level are accurate, center of spectrum is not</a:t>
            </a:r>
          </a:p>
        </p:txBody>
      </p:sp>
    </p:spTree>
    <p:extLst>
      <p:ext uri="{BB962C8B-B14F-4D97-AF65-F5344CB8AC3E}">
        <p14:creationId xmlns:p14="http://schemas.microsoft.com/office/powerpoint/2010/main" val="1597360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684A5-776D-982B-6B71-217DD86E8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2 Results – 70/30 Raw Data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0D2863AA-6B00-D4D0-7B3F-7542011A600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31953120"/>
              </p:ext>
            </p:extLst>
          </p:nvPr>
        </p:nvGraphicFramePr>
        <p:xfrm>
          <a:off x="838200" y="2842789"/>
          <a:ext cx="4282290" cy="30491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39200">
                  <a:extLst>
                    <a:ext uri="{9D8B030D-6E8A-4147-A177-3AD203B41FA5}">
                      <a16:colId xmlns:a16="http://schemas.microsoft.com/office/drawing/2014/main" val="2408403122"/>
                    </a:ext>
                  </a:extLst>
                </a:gridCol>
                <a:gridCol w="780508">
                  <a:extLst>
                    <a:ext uri="{9D8B030D-6E8A-4147-A177-3AD203B41FA5}">
                      <a16:colId xmlns:a16="http://schemas.microsoft.com/office/drawing/2014/main" val="676792728"/>
                    </a:ext>
                  </a:extLst>
                </a:gridCol>
                <a:gridCol w="532459">
                  <a:extLst>
                    <a:ext uri="{9D8B030D-6E8A-4147-A177-3AD203B41FA5}">
                      <a16:colId xmlns:a16="http://schemas.microsoft.com/office/drawing/2014/main" val="1877165537"/>
                    </a:ext>
                  </a:extLst>
                </a:gridCol>
                <a:gridCol w="761117">
                  <a:extLst>
                    <a:ext uri="{9D8B030D-6E8A-4147-A177-3AD203B41FA5}">
                      <a16:colId xmlns:a16="http://schemas.microsoft.com/office/drawing/2014/main" val="272398198"/>
                    </a:ext>
                  </a:extLst>
                </a:gridCol>
                <a:gridCol w="669006">
                  <a:extLst>
                    <a:ext uri="{9D8B030D-6E8A-4147-A177-3AD203B41FA5}">
                      <a16:colId xmlns:a16="http://schemas.microsoft.com/office/drawing/2014/main" val="2680866219"/>
                    </a:ext>
                  </a:extLst>
                </a:gridCol>
              </a:tblGrid>
              <a:tr h="211085"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70/30 Raw Classification Report</a:t>
                      </a:r>
                      <a:endParaRPr lang="en-US" sz="11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06778"/>
                  </a:ext>
                </a:extLst>
              </a:tr>
              <a:tr h="3831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i="1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en-US" sz="1100" i="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  <a:endParaRPr lang="en-US" sz="1100" i="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F1-Score</a:t>
                      </a:r>
                      <a:endParaRPr lang="en-US" sz="1100" i="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Support</a:t>
                      </a:r>
                      <a:endParaRPr lang="en-US" sz="1100" i="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54864904"/>
                  </a:ext>
                </a:extLst>
              </a:tr>
              <a:tr h="2110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Under Weight</a:t>
                      </a:r>
                      <a:endParaRPr lang="en-US" sz="1100" i="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0.77</a:t>
                      </a:r>
                      <a:endParaRPr lang="en-US" sz="1100" kern="100">
                        <a:solidFill>
                          <a:schemeClr val="tx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0.84</a:t>
                      </a:r>
                      <a:endParaRPr lang="en-US" sz="1100" kern="100">
                        <a:solidFill>
                          <a:schemeClr val="tx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0.80</a:t>
                      </a:r>
                      <a:endParaRPr lang="en-US" sz="1100" kern="100">
                        <a:solidFill>
                          <a:schemeClr val="tx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en-US" sz="1100" kern="100">
                        <a:solidFill>
                          <a:schemeClr val="tx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354354437"/>
                  </a:ext>
                </a:extLst>
              </a:tr>
              <a:tr h="2110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Normal Weight</a:t>
                      </a:r>
                      <a:endParaRPr lang="en-US" sz="1100" i="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0.62</a:t>
                      </a:r>
                      <a:endParaRPr lang="en-US" sz="11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0.57</a:t>
                      </a:r>
                      <a:endParaRPr lang="en-US" sz="1100" kern="100">
                        <a:solidFill>
                          <a:schemeClr val="tx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0.59</a:t>
                      </a:r>
                      <a:endParaRPr lang="en-US" sz="1100" kern="100">
                        <a:solidFill>
                          <a:schemeClr val="tx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81</a:t>
                      </a:r>
                      <a:endParaRPr lang="en-US" sz="1100" kern="100">
                        <a:solidFill>
                          <a:schemeClr val="tx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274817724"/>
                  </a:ext>
                </a:extLst>
              </a:tr>
              <a:tr h="3831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Overweight Level 1</a:t>
                      </a:r>
                      <a:endParaRPr lang="en-US" sz="1100" i="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0.71</a:t>
                      </a:r>
                      <a:endParaRPr lang="en-US" sz="11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0.67</a:t>
                      </a:r>
                      <a:endParaRPr lang="en-US" sz="1100" kern="100">
                        <a:solidFill>
                          <a:schemeClr val="tx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0.69</a:t>
                      </a:r>
                      <a:endParaRPr lang="en-US" sz="11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90</a:t>
                      </a:r>
                      <a:endParaRPr lang="en-US" sz="1100" kern="100">
                        <a:solidFill>
                          <a:schemeClr val="tx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50897336"/>
                  </a:ext>
                </a:extLst>
              </a:tr>
              <a:tr h="3831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Overweight Level 2</a:t>
                      </a:r>
                      <a:endParaRPr lang="en-US" sz="1100" i="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0.60</a:t>
                      </a:r>
                      <a:endParaRPr lang="en-US" sz="1100" kern="100">
                        <a:solidFill>
                          <a:schemeClr val="tx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0.38</a:t>
                      </a:r>
                      <a:endParaRPr lang="en-US" sz="11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0.47</a:t>
                      </a:r>
                      <a:endParaRPr lang="en-US" sz="11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81</a:t>
                      </a:r>
                      <a:endParaRPr lang="en-US" sz="1100" kern="100">
                        <a:solidFill>
                          <a:schemeClr val="tx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87015213"/>
                  </a:ext>
                </a:extLst>
              </a:tr>
              <a:tr h="2110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Obesity Class 1</a:t>
                      </a:r>
                      <a:endParaRPr lang="en-US" sz="1100" i="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0.66</a:t>
                      </a:r>
                      <a:endParaRPr lang="en-US" sz="1100" kern="100">
                        <a:solidFill>
                          <a:schemeClr val="tx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0.61</a:t>
                      </a:r>
                      <a:endParaRPr lang="en-US" sz="11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0.63</a:t>
                      </a:r>
                      <a:endParaRPr lang="en-US" sz="1100" kern="100">
                        <a:solidFill>
                          <a:schemeClr val="tx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102</a:t>
                      </a:r>
                      <a:endParaRPr lang="en-US" sz="1100" kern="100">
                        <a:solidFill>
                          <a:schemeClr val="tx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652495530"/>
                  </a:ext>
                </a:extLst>
              </a:tr>
              <a:tr h="2110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0" kern="10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Obesity Class 2</a:t>
                      </a:r>
                      <a:endParaRPr lang="en-US" sz="1100" i="0" kern="100">
                        <a:solidFill>
                          <a:schemeClr val="bg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0.68</a:t>
                      </a:r>
                      <a:endParaRPr lang="en-US" sz="1100" kern="100">
                        <a:solidFill>
                          <a:schemeClr val="tx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0.94</a:t>
                      </a:r>
                      <a:endParaRPr lang="en-US" sz="1100" kern="100">
                        <a:solidFill>
                          <a:schemeClr val="tx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0.79</a:t>
                      </a:r>
                      <a:endParaRPr lang="en-US" sz="11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86</a:t>
                      </a:r>
                      <a:endParaRPr lang="en-US" sz="1100" kern="100">
                        <a:solidFill>
                          <a:schemeClr val="tx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527722532"/>
                  </a:ext>
                </a:extLst>
              </a:tr>
              <a:tr h="2110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Obesity Class 3</a:t>
                      </a:r>
                      <a:endParaRPr lang="en-US" sz="1100" i="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0.93</a:t>
                      </a:r>
                      <a:endParaRPr lang="en-US" sz="1100" kern="100">
                        <a:solidFill>
                          <a:schemeClr val="tx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en-US" sz="1100" kern="100">
                        <a:solidFill>
                          <a:schemeClr val="tx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0.97</a:t>
                      </a:r>
                      <a:endParaRPr lang="en-US" sz="11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114</a:t>
                      </a:r>
                      <a:endParaRPr lang="en-US" sz="1100" kern="100">
                        <a:solidFill>
                          <a:schemeClr val="tx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895854714"/>
                  </a:ext>
                </a:extLst>
              </a:tr>
              <a:tr h="21108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US" sz="1100" i="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kern="100">
                        <a:solidFill>
                          <a:schemeClr val="tx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kern="100">
                        <a:solidFill>
                          <a:schemeClr val="tx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0.73</a:t>
                      </a:r>
                      <a:endParaRPr lang="en-US" sz="11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634</a:t>
                      </a:r>
                      <a:endParaRPr lang="en-US" sz="1100" kern="100">
                        <a:solidFill>
                          <a:schemeClr val="tx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52542806"/>
                  </a:ext>
                </a:extLst>
              </a:tr>
              <a:tr h="21108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Macro Avg</a:t>
                      </a:r>
                      <a:endParaRPr lang="en-US" sz="1100" i="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0.71</a:t>
                      </a:r>
                      <a:endParaRPr lang="en-US" sz="1100" kern="100">
                        <a:solidFill>
                          <a:schemeClr val="tx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0.71</a:t>
                      </a:r>
                      <a:endParaRPr lang="en-US" sz="1100" kern="100">
                        <a:solidFill>
                          <a:schemeClr val="tx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0.70</a:t>
                      </a:r>
                      <a:endParaRPr lang="en-US" sz="11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634</a:t>
                      </a:r>
                      <a:endParaRPr lang="en-US" sz="11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804751917"/>
                  </a:ext>
                </a:extLst>
              </a:tr>
              <a:tr h="21108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Weighted Avg</a:t>
                      </a:r>
                      <a:endParaRPr lang="en-US" sz="1100" i="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0.72</a:t>
                      </a:r>
                      <a:endParaRPr lang="en-US" sz="1100" kern="100">
                        <a:solidFill>
                          <a:schemeClr val="tx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0.73</a:t>
                      </a:r>
                      <a:endParaRPr lang="en-US" sz="1100" kern="100">
                        <a:solidFill>
                          <a:schemeClr val="tx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0.72</a:t>
                      </a:r>
                      <a:endParaRPr lang="en-US" sz="11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634</a:t>
                      </a:r>
                      <a:endParaRPr lang="en-US" sz="11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8634548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29A4669-88AA-9A3A-71F9-920EB45E4C3B}"/>
              </a:ext>
            </a:extLst>
          </p:cNvPr>
          <p:cNvSpPr txBox="1"/>
          <p:nvPr/>
        </p:nvSpPr>
        <p:spPr>
          <a:xfrm>
            <a:off x="838200" y="1506026"/>
            <a:ext cx="406500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Important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Obesity Class 3 &amp; underweight f1-score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0.73 overall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Overweight level 2 is more accurate than in experiment 1</a:t>
            </a:r>
          </a:p>
        </p:txBody>
      </p:sp>
      <p:pic>
        <p:nvPicPr>
          <p:cNvPr id="7" name="Content Placeholder 6" descr="A screenshot of a data contusion matrix&#10;&#10;Description automatically generated">
            <a:extLst>
              <a:ext uri="{FF2B5EF4-FFF2-40B4-BE49-F238E27FC236}">
                <a16:creationId xmlns:a16="http://schemas.microsoft.com/office/drawing/2014/main" id="{1928F641-D895-1B77-37F4-CD27FF55A4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468" y="1506026"/>
            <a:ext cx="5656332" cy="46041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0303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11A429-57A9-2AC9-41A7-B1BB4FF678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086" y="1672122"/>
            <a:ext cx="7996950" cy="3311371"/>
          </a:xfrm>
        </p:spPr>
        <p:txBody>
          <a:bodyPr>
            <a:normAutofit/>
          </a:bodyPr>
          <a:lstStyle/>
          <a:p>
            <a:r>
              <a:rPr lang="en-US" sz="6000" dirty="0"/>
              <a:t>What is the biggest health crisis in America?</a:t>
            </a:r>
          </a:p>
        </p:txBody>
      </p:sp>
      <p:pic>
        <p:nvPicPr>
          <p:cNvPr id="2050" name="Picture 2" descr="Thinking Sticker - Thinking Stickers">
            <a:extLst>
              <a:ext uri="{FF2B5EF4-FFF2-40B4-BE49-F238E27FC236}">
                <a16:creationId xmlns:a16="http://schemas.microsoft.com/office/drawing/2014/main" id="{CBE5377F-22F8-4152-433C-A9413F254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657" y="5066353"/>
            <a:ext cx="1477808" cy="147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009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684A5-776D-982B-6B71-217DD86E8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3 Results – 80/20 Lifestyle Data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0D2863AA-6B00-D4D0-7B3F-7542011A600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91740860"/>
              </p:ext>
            </p:extLst>
          </p:nvPr>
        </p:nvGraphicFramePr>
        <p:xfrm>
          <a:off x="838200" y="2842789"/>
          <a:ext cx="4282290" cy="30491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39200">
                  <a:extLst>
                    <a:ext uri="{9D8B030D-6E8A-4147-A177-3AD203B41FA5}">
                      <a16:colId xmlns:a16="http://schemas.microsoft.com/office/drawing/2014/main" val="2408403122"/>
                    </a:ext>
                  </a:extLst>
                </a:gridCol>
                <a:gridCol w="780508">
                  <a:extLst>
                    <a:ext uri="{9D8B030D-6E8A-4147-A177-3AD203B41FA5}">
                      <a16:colId xmlns:a16="http://schemas.microsoft.com/office/drawing/2014/main" val="676792728"/>
                    </a:ext>
                  </a:extLst>
                </a:gridCol>
                <a:gridCol w="532459">
                  <a:extLst>
                    <a:ext uri="{9D8B030D-6E8A-4147-A177-3AD203B41FA5}">
                      <a16:colId xmlns:a16="http://schemas.microsoft.com/office/drawing/2014/main" val="1877165537"/>
                    </a:ext>
                  </a:extLst>
                </a:gridCol>
                <a:gridCol w="761117">
                  <a:extLst>
                    <a:ext uri="{9D8B030D-6E8A-4147-A177-3AD203B41FA5}">
                      <a16:colId xmlns:a16="http://schemas.microsoft.com/office/drawing/2014/main" val="272398198"/>
                    </a:ext>
                  </a:extLst>
                </a:gridCol>
                <a:gridCol w="669006">
                  <a:extLst>
                    <a:ext uri="{9D8B030D-6E8A-4147-A177-3AD203B41FA5}">
                      <a16:colId xmlns:a16="http://schemas.microsoft.com/office/drawing/2014/main" val="2680866219"/>
                    </a:ext>
                  </a:extLst>
                </a:gridCol>
              </a:tblGrid>
              <a:tr h="211085"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80/20 Lifestyle Classification Report</a:t>
                      </a:r>
                      <a:endParaRPr lang="en-US" sz="11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06778"/>
                  </a:ext>
                </a:extLst>
              </a:tr>
              <a:tr h="3831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F1-Score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Support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54864904"/>
                  </a:ext>
                </a:extLst>
              </a:tr>
              <a:tr h="2110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Under Weight</a:t>
                      </a:r>
                      <a:endParaRPr lang="en-US" sz="11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0.73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0.65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0.69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57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354354437"/>
                  </a:ext>
                </a:extLst>
              </a:tr>
              <a:tr h="2110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 kern="10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Normal Weight</a:t>
                      </a:r>
                      <a:endParaRPr lang="en-US" sz="1100" kern="100">
                        <a:solidFill>
                          <a:schemeClr val="bg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0.64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0.49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0.56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55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274817724"/>
                  </a:ext>
                </a:extLst>
              </a:tr>
              <a:tr h="3831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Overweight Level 1</a:t>
                      </a:r>
                      <a:endParaRPr lang="en-US" sz="11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0.62</a:t>
                      </a:r>
                      <a:endParaRPr lang="en-US" sz="1100" kern="100" dirty="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0.42</a:t>
                      </a:r>
                      <a:endParaRPr lang="en-US" sz="1100" kern="100" dirty="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0.50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62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50897336"/>
                  </a:ext>
                </a:extLst>
              </a:tr>
              <a:tr h="3831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Overweight Level 2</a:t>
                      </a:r>
                      <a:endParaRPr lang="en-US" sz="11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0.38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0.15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0.21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55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87015213"/>
                  </a:ext>
                </a:extLst>
              </a:tr>
              <a:tr h="2110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Obesity Class 1</a:t>
                      </a:r>
                      <a:endParaRPr lang="en-US" sz="11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0.51</a:t>
                      </a:r>
                      <a:endParaRPr lang="en-US" sz="1100" kern="100" dirty="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0.68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0.59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63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652495530"/>
                  </a:ext>
                </a:extLst>
              </a:tr>
              <a:tr h="2110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Obesity Class 2</a:t>
                      </a:r>
                      <a:endParaRPr lang="en-US" sz="11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0.52</a:t>
                      </a:r>
                      <a:endParaRPr lang="en-US" sz="1100" kern="100" dirty="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0.91</a:t>
                      </a:r>
                      <a:endParaRPr lang="en-US" sz="1100" kern="100" dirty="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0.66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55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527722532"/>
                  </a:ext>
                </a:extLst>
              </a:tr>
              <a:tr h="2110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Obesity Class 3</a:t>
                      </a:r>
                      <a:endParaRPr lang="en-US" sz="11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0.87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0.93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76</a:t>
                      </a:r>
                      <a:endParaRPr lang="en-US" sz="1100" kern="100" dirty="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895854714"/>
                  </a:ext>
                </a:extLst>
              </a:tr>
              <a:tr h="21108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US" sz="11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0.63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423</a:t>
                      </a:r>
                      <a:endParaRPr lang="en-US" sz="1100" kern="100" dirty="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52542806"/>
                  </a:ext>
                </a:extLst>
              </a:tr>
              <a:tr h="21108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Macro Avg</a:t>
                      </a:r>
                      <a:endParaRPr lang="en-US" sz="11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0.61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0.61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0.59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423</a:t>
                      </a:r>
                      <a:endParaRPr lang="en-US" sz="1100" kern="100" dirty="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804751917"/>
                  </a:ext>
                </a:extLst>
              </a:tr>
              <a:tr h="21108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Weighted Avg</a:t>
                      </a:r>
                      <a:endParaRPr lang="en-US" sz="11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0.62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0.63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0.61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423</a:t>
                      </a:r>
                      <a:endParaRPr lang="en-US" sz="1100" kern="100" dirty="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8634548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29A4669-88AA-9A3A-71F9-920EB45E4C3B}"/>
              </a:ext>
            </a:extLst>
          </p:cNvPr>
          <p:cNvSpPr txBox="1"/>
          <p:nvPr/>
        </p:nvSpPr>
        <p:spPr>
          <a:xfrm>
            <a:off x="838200" y="1506026"/>
            <a:ext cx="406500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Important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Lower accuracy across all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0.63 overall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Ends of obesity class 3 retains a high f1-score of 0.93</a:t>
            </a:r>
          </a:p>
        </p:txBody>
      </p:sp>
      <p:pic>
        <p:nvPicPr>
          <p:cNvPr id="6" name="Content Placeholder 5" descr="A screenshot of a data analysis chart&#10;&#10;Description automatically generated">
            <a:extLst>
              <a:ext uri="{FF2B5EF4-FFF2-40B4-BE49-F238E27FC236}">
                <a16:creationId xmlns:a16="http://schemas.microsoft.com/office/drawing/2014/main" id="{9FE86A90-3838-1D2D-2341-266294E216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097" y="1510514"/>
            <a:ext cx="5627703" cy="4615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936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684A5-776D-982B-6B71-217DD86E8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4 Results – 70/30 Lifestyle Data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0D2863AA-6B00-D4D0-7B3F-7542011A600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25911220"/>
              </p:ext>
            </p:extLst>
          </p:nvPr>
        </p:nvGraphicFramePr>
        <p:xfrm>
          <a:off x="838200" y="2842789"/>
          <a:ext cx="4282290" cy="30491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39200">
                  <a:extLst>
                    <a:ext uri="{9D8B030D-6E8A-4147-A177-3AD203B41FA5}">
                      <a16:colId xmlns:a16="http://schemas.microsoft.com/office/drawing/2014/main" val="2408403122"/>
                    </a:ext>
                  </a:extLst>
                </a:gridCol>
                <a:gridCol w="780508">
                  <a:extLst>
                    <a:ext uri="{9D8B030D-6E8A-4147-A177-3AD203B41FA5}">
                      <a16:colId xmlns:a16="http://schemas.microsoft.com/office/drawing/2014/main" val="676792728"/>
                    </a:ext>
                  </a:extLst>
                </a:gridCol>
                <a:gridCol w="532459">
                  <a:extLst>
                    <a:ext uri="{9D8B030D-6E8A-4147-A177-3AD203B41FA5}">
                      <a16:colId xmlns:a16="http://schemas.microsoft.com/office/drawing/2014/main" val="1877165537"/>
                    </a:ext>
                  </a:extLst>
                </a:gridCol>
                <a:gridCol w="761117">
                  <a:extLst>
                    <a:ext uri="{9D8B030D-6E8A-4147-A177-3AD203B41FA5}">
                      <a16:colId xmlns:a16="http://schemas.microsoft.com/office/drawing/2014/main" val="272398198"/>
                    </a:ext>
                  </a:extLst>
                </a:gridCol>
                <a:gridCol w="669006">
                  <a:extLst>
                    <a:ext uri="{9D8B030D-6E8A-4147-A177-3AD203B41FA5}">
                      <a16:colId xmlns:a16="http://schemas.microsoft.com/office/drawing/2014/main" val="2680866219"/>
                    </a:ext>
                  </a:extLst>
                </a:gridCol>
              </a:tblGrid>
              <a:tr h="211085"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70/30 Lifestyle Classification Report</a:t>
                      </a:r>
                      <a:endParaRPr lang="en-US" sz="11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06778"/>
                  </a:ext>
                </a:extLst>
              </a:tr>
              <a:tr h="3831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 kern="1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en-US" sz="1100" kern="100" dirty="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 kern="1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  <a:endParaRPr lang="en-US" sz="1100" kern="100" dirty="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 kern="1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F1-Score</a:t>
                      </a:r>
                      <a:endParaRPr lang="en-US" sz="1100" kern="100" dirty="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Support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54864904"/>
                  </a:ext>
                </a:extLst>
              </a:tr>
              <a:tr h="2110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Under Weight</a:t>
                      </a:r>
                      <a:endParaRPr lang="en-US" sz="11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0.64</a:t>
                      </a:r>
                      <a:endParaRPr lang="en-US" sz="1100" kern="100" dirty="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0.68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0.65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354354437"/>
                  </a:ext>
                </a:extLst>
              </a:tr>
              <a:tr h="2110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 kern="10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Normal Weight</a:t>
                      </a:r>
                      <a:endParaRPr lang="en-US" sz="1100" kern="100">
                        <a:solidFill>
                          <a:schemeClr val="bg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0.63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0.44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0.52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81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274817724"/>
                  </a:ext>
                </a:extLst>
              </a:tr>
              <a:tr h="3831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Overweight Level 1</a:t>
                      </a:r>
                      <a:endParaRPr lang="en-US" sz="11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0.57</a:t>
                      </a:r>
                      <a:endParaRPr lang="en-US" sz="1100" kern="100" dirty="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0.34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0.43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90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50897336"/>
                  </a:ext>
                </a:extLst>
              </a:tr>
              <a:tr h="3831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Overweight Level 2</a:t>
                      </a:r>
                      <a:endParaRPr lang="en-US" sz="11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0.44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0.17</a:t>
                      </a:r>
                      <a:endParaRPr lang="en-US" sz="1100" kern="100" dirty="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0.25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81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87015213"/>
                  </a:ext>
                </a:extLst>
              </a:tr>
              <a:tr h="2110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Obesity Class 1</a:t>
                      </a:r>
                      <a:endParaRPr lang="en-US" sz="11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0.52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0.61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0.56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102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652495530"/>
                  </a:ext>
                </a:extLst>
              </a:tr>
              <a:tr h="2110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Obesity Class 2</a:t>
                      </a:r>
                      <a:endParaRPr lang="en-US" sz="11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0.91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0.65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86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527722532"/>
                  </a:ext>
                </a:extLst>
              </a:tr>
              <a:tr h="2110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Obesity Class 3</a:t>
                      </a:r>
                      <a:endParaRPr lang="en-US" sz="11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0.86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0.93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114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895854714"/>
                  </a:ext>
                </a:extLst>
              </a:tr>
              <a:tr h="21108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US" sz="11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0.61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634</a:t>
                      </a:r>
                      <a:endParaRPr lang="en-US" sz="1100" kern="100" dirty="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52542806"/>
                  </a:ext>
                </a:extLst>
              </a:tr>
              <a:tr h="21108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Macro Avg</a:t>
                      </a:r>
                      <a:endParaRPr lang="en-US" sz="11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0.60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0.59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0.57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634</a:t>
                      </a:r>
                      <a:endParaRPr lang="en-US" sz="1100" kern="100" dirty="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804751917"/>
                  </a:ext>
                </a:extLst>
              </a:tr>
              <a:tr h="21108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Weighted Avg</a:t>
                      </a:r>
                      <a:endParaRPr lang="en-US" sz="11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0.61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0.61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0.59</a:t>
                      </a:r>
                      <a:endParaRPr lang="en-US" sz="1100" kern="10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634</a:t>
                      </a:r>
                      <a:endParaRPr lang="en-US" sz="1100" kern="100" dirty="0">
                        <a:effectLst/>
                        <a:latin typeface="+mj-lt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8634548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29A4669-88AA-9A3A-71F9-920EB45E4C3B}"/>
              </a:ext>
            </a:extLst>
          </p:cNvPr>
          <p:cNvSpPr txBox="1"/>
          <p:nvPr/>
        </p:nvSpPr>
        <p:spPr>
          <a:xfrm>
            <a:off x="838200" y="1506026"/>
            <a:ext cx="406500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Important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Worst performing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0.61 overall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Still retains high accuracy score for obesity class 3 of 0.93</a:t>
            </a:r>
          </a:p>
        </p:txBody>
      </p:sp>
      <p:pic>
        <p:nvPicPr>
          <p:cNvPr id="5" name="Content Placeholder 4" descr="A screenshot of a data analysis chart&#10;&#10;Description automatically generated">
            <a:extLst>
              <a:ext uri="{FF2B5EF4-FFF2-40B4-BE49-F238E27FC236}">
                <a16:creationId xmlns:a16="http://schemas.microsoft.com/office/drawing/2014/main" id="{26AE25D7-89E2-E921-D3B2-19E516199D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468" y="1506026"/>
            <a:ext cx="5656332" cy="46041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0349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1369B-0243-9704-A599-CE47C2A55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of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79E08-9F6F-DC70-6941-BA6135048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General Take Aways from Experiments</a:t>
            </a:r>
          </a:p>
          <a:p>
            <a:r>
              <a:rPr lang="en-US" dirty="0"/>
              <a:t>Experiment 1 had best predictions and accuracy score</a:t>
            </a:r>
          </a:p>
          <a:p>
            <a:r>
              <a:rPr lang="en-US" dirty="0"/>
              <a:t>Model is good at predicting ends of obesity levels but terrible at overweight levels</a:t>
            </a:r>
          </a:p>
          <a:p>
            <a:r>
              <a:rPr lang="en-US" dirty="0"/>
              <a:t>Experiment 3 showed that health lifestyle choices can predict obesity class 3</a:t>
            </a:r>
          </a:p>
          <a:p>
            <a:r>
              <a:rPr lang="en-US" dirty="0"/>
              <a:t>80/20 models performed better in accuracy</a:t>
            </a:r>
          </a:p>
          <a:p>
            <a:r>
              <a:rPr lang="en-US" dirty="0"/>
              <a:t>70/30 had better middle predictions of obesity level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Statistics on Obesity class 3 </a:t>
            </a:r>
          </a:p>
          <a:p>
            <a:r>
              <a:rPr lang="en-US" dirty="0"/>
              <a:t>99% </a:t>
            </a:r>
            <a:r>
              <a:rPr lang="en-US" dirty="0">
                <a:latin typeface="+mj-lt"/>
              </a:rPr>
              <a:t>of people with obesity class 3</a:t>
            </a:r>
          </a:p>
          <a:p>
            <a:pPr lvl="1"/>
            <a:r>
              <a:rPr lang="en-US" kern="0" dirty="0">
                <a:latin typeface="+mj-lt"/>
                <a:ea typeface="Aptos" panose="020B0004020202020204" pitchFamily="34" charset="0"/>
              </a:rPr>
              <a:t>S</a:t>
            </a:r>
            <a:r>
              <a:rPr lang="en-US" sz="1800" kern="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ometimes drink alcohol, </a:t>
            </a:r>
          </a:p>
          <a:p>
            <a:pPr lvl="1"/>
            <a:r>
              <a:rPr lang="en-US" kern="0" dirty="0">
                <a:latin typeface="+mj-lt"/>
                <a:ea typeface="Aptos" panose="020B0004020202020204" pitchFamily="34" charset="0"/>
              </a:rPr>
              <a:t>T</a:t>
            </a:r>
            <a:r>
              <a:rPr lang="en-US" sz="1800" kern="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ake public transportation, </a:t>
            </a:r>
          </a:p>
          <a:p>
            <a:pPr lvl="1"/>
            <a:r>
              <a:rPr lang="en-US" sz="1800" kern="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Are women,</a:t>
            </a:r>
          </a:p>
          <a:p>
            <a:pPr lvl="1"/>
            <a:r>
              <a:rPr lang="en-US" kern="0" dirty="0">
                <a:latin typeface="+mj-lt"/>
                <a:ea typeface="Aptos" panose="020B0004020202020204" pitchFamily="34" charset="0"/>
              </a:rPr>
              <a:t>H</a:t>
            </a:r>
            <a:r>
              <a:rPr lang="en-US" sz="1800" kern="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ave a high caloric intake, </a:t>
            </a:r>
          </a:p>
          <a:p>
            <a:pPr lvl="1"/>
            <a:r>
              <a:rPr lang="en-US" sz="1800" kern="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And do not smoke</a:t>
            </a:r>
            <a:endParaRPr lang="en-US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30197A-E2B4-6869-E1C4-7F10A582E71D}"/>
              </a:ext>
            </a:extLst>
          </p:cNvPr>
          <p:cNvSpPr txBox="1"/>
          <p:nvPr/>
        </p:nvSpPr>
        <p:spPr>
          <a:xfrm>
            <a:off x="4828454" y="4142071"/>
            <a:ext cx="594015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>
                <a:latin typeface="+mj-lt"/>
              </a:rPr>
              <a:t>100% of people with obesity class 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kern="0" dirty="0"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do not do any form of calorie monitoring,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kern="0" dirty="0"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eat 3 meals a day,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kern="0" dirty="0"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Have history of overweight family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kern="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People in obesity class 3 have similar averages to population for remaining variables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kern="0" dirty="0">
              <a:effectLst/>
              <a:latin typeface="+mj-lt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596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ADCC2-0D2C-0B26-AF75-332A212F6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Encountered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3BED9C-DA57-E36B-2861-07969FF2CC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Dataset translation </a:t>
            </a:r>
          </a:p>
          <a:p>
            <a:r>
              <a:rPr lang="en-US" dirty="0"/>
              <a:t>Unusual Reponses</a:t>
            </a:r>
          </a:p>
          <a:p>
            <a:r>
              <a:rPr lang="en-US" dirty="0"/>
              <a:t>Encoding dependent variable </a:t>
            </a:r>
          </a:p>
          <a:p>
            <a:r>
              <a:rPr lang="en-US" dirty="0"/>
              <a:t>Training logistic regression models</a:t>
            </a:r>
          </a:p>
          <a:p>
            <a:r>
              <a:rPr lang="en-US" dirty="0"/>
              <a:t>Creating quality confusion matrices</a:t>
            </a:r>
          </a:p>
        </p:txBody>
      </p:sp>
      <p:pic>
        <p:nvPicPr>
          <p:cNvPr id="10" name="Picture 4" descr="Loops In Python GIF - Loops In Python GIFs">
            <a:extLst>
              <a:ext uri="{FF2B5EF4-FFF2-40B4-BE49-F238E27FC236}">
                <a16:creationId xmlns:a16="http://schemas.microsoft.com/office/drawing/2014/main" id="{42688C6D-32FC-2908-B4D8-87801F2276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3602" y="3800859"/>
            <a:ext cx="4199836" cy="237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Jesus Comforting: 20+ Images and Artwork — Altus Fine Art">
            <a:extLst>
              <a:ext uri="{FF2B5EF4-FFF2-40B4-BE49-F238E27FC236}">
                <a16:creationId xmlns:a16="http://schemas.microsoft.com/office/drawing/2014/main" id="{CECF114B-E410-94B3-71E1-DEFDA08EE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007" y="1371941"/>
            <a:ext cx="3844018" cy="480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Logo - Stacks">
            <a:extLst>
              <a:ext uri="{FF2B5EF4-FFF2-40B4-BE49-F238E27FC236}">
                <a16:creationId xmlns:a16="http://schemas.microsoft.com/office/drawing/2014/main" id="{3941F0BE-5731-5CD3-1A3E-D0E75BAFE4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336"/>
          <a:stretch/>
        </p:blipFill>
        <p:spPr bwMode="auto">
          <a:xfrm>
            <a:off x="7052307" y="3473884"/>
            <a:ext cx="1705616" cy="32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1380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102C0-507F-3CC9-CD5E-7592C1391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>
            <a:normAutofit/>
          </a:bodyPr>
          <a:lstStyle/>
          <a:p>
            <a:r>
              <a:rPr lang="en-US" dirty="0"/>
              <a:t>Limitations of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20286-67AD-DB02-CDD8-60667E974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Dataset validity </a:t>
            </a:r>
          </a:p>
          <a:p>
            <a:r>
              <a:rPr lang="en-US" dirty="0">
                <a:solidFill>
                  <a:schemeClr val="tx1"/>
                </a:solidFill>
              </a:rPr>
              <a:t>Poor generalizability </a:t>
            </a:r>
          </a:p>
          <a:p>
            <a:r>
              <a:rPr lang="en-US" dirty="0">
                <a:solidFill>
                  <a:schemeClr val="tx1"/>
                </a:solidFill>
              </a:rPr>
              <a:t>Lower than optimal accuracy score</a:t>
            </a:r>
          </a:p>
          <a:p>
            <a:r>
              <a:rPr lang="en-US" dirty="0">
                <a:solidFill>
                  <a:schemeClr val="tx1"/>
                </a:solidFill>
              </a:rPr>
              <a:t>Interpretation of original dataset </a:t>
            </a:r>
          </a:p>
          <a:p>
            <a:r>
              <a:rPr lang="en-US" dirty="0">
                <a:solidFill>
                  <a:schemeClr val="tx1"/>
                </a:solidFill>
              </a:rPr>
              <a:t>BMI can sometimes be misleading</a:t>
            </a:r>
          </a:p>
        </p:txBody>
      </p:sp>
    </p:spTree>
    <p:extLst>
      <p:ext uri="{BB962C8B-B14F-4D97-AF65-F5344CB8AC3E}">
        <p14:creationId xmlns:p14="http://schemas.microsoft.com/office/powerpoint/2010/main" val="1949965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1AC16-3786-EC3C-E4E9-C4A13653E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Potential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CDA06-2ED7-0FAC-36C5-486A0DD744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Better dataset</a:t>
            </a:r>
          </a:p>
          <a:p>
            <a:r>
              <a:rPr lang="en-US" dirty="0"/>
              <a:t>Changing one hot shot encoding to encoding using </a:t>
            </a:r>
            <a:r>
              <a:rPr lang="en-US" dirty="0" err="1"/>
              <a:t>OrdinalEncoder</a:t>
            </a:r>
            <a:r>
              <a:rPr lang="en-US" dirty="0"/>
              <a:t> for ordinal independent variables</a:t>
            </a:r>
          </a:p>
          <a:p>
            <a:r>
              <a:rPr lang="en-US" dirty="0"/>
              <a:t>Adding BMI variable </a:t>
            </a:r>
          </a:p>
        </p:txBody>
      </p:sp>
      <p:pic>
        <p:nvPicPr>
          <p:cNvPr id="12290" name="Picture 2" descr="Sechi Youtube GIF - Sechi Youtube Cat GIFs">
            <a:extLst>
              <a:ext uri="{FF2B5EF4-FFF2-40B4-BE49-F238E27FC236}">
                <a16:creationId xmlns:a16="http://schemas.microsoft.com/office/drawing/2014/main" id="{6EF862D9-EB6D-6822-48E7-9EE7F72D79C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288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A2C99-E598-CF26-113F-B3480D675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F08D7-209E-9B43-7EAB-CC59617BD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kern="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The logistic regression model 1 had the best f1-score accuracy at 0.74</a:t>
            </a:r>
          </a:p>
          <a:p>
            <a:r>
              <a:rPr lang="en-US" sz="1800" kern="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All models were able to accurately predict obesity class 3 in individuals</a:t>
            </a:r>
            <a:endParaRPr lang="en-US" sz="1800" kern="0" dirty="0">
              <a:latin typeface="+mj-lt"/>
              <a:ea typeface="Aptos" panose="020B0004020202020204" pitchFamily="34" charset="0"/>
            </a:endParaRPr>
          </a:p>
          <a:p>
            <a:r>
              <a:rPr lang="en-US" sz="1800" kern="0" dirty="0">
                <a:latin typeface="+mj-lt"/>
              </a:rPr>
              <a:t>Models need more work to be applicable in real world</a:t>
            </a:r>
          </a:p>
          <a:p>
            <a:pPr lvl="1"/>
            <a:r>
              <a:rPr lang="en-US" sz="1500" kern="0" dirty="0">
                <a:latin typeface="+mj-lt"/>
              </a:rPr>
              <a:t>Even with health lifestyle only data</a:t>
            </a:r>
          </a:p>
          <a:p>
            <a:r>
              <a:rPr lang="en-US" sz="1800" kern="0" dirty="0">
                <a:latin typeface="+mj-lt"/>
              </a:rPr>
              <a:t>80/20 models performed the best </a:t>
            </a:r>
          </a:p>
          <a:p>
            <a:r>
              <a:rPr lang="en-US" sz="1800" kern="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Predicting obesity based on health lifestyle is a realistic goal with work</a:t>
            </a:r>
          </a:p>
          <a:p>
            <a:r>
              <a:rPr lang="en-US" sz="1800" kern="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Potential factors that go into obesity class 3</a:t>
            </a:r>
          </a:p>
          <a:p>
            <a:pPr lvl="1"/>
            <a:r>
              <a:rPr lang="en-US" sz="1500" kern="0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High caloric intake</a:t>
            </a:r>
          </a:p>
          <a:p>
            <a:pPr lvl="1"/>
            <a:r>
              <a:rPr lang="en-US" sz="1500" kern="0" dirty="0">
                <a:latin typeface="+mj-lt"/>
              </a:rPr>
              <a:t>Drinking alcohol</a:t>
            </a:r>
          </a:p>
          <a:p>
            <a:pPr lvl="1"/>
            <a:r>
              <a:rPr lang="en-US" sz="1500" kern="0" dirty="0">
                <a:latin typeface="+mj-lt"/>
              </a:rPr>
              <a:t>Driving as main method of transportation</a:t>
            </a:r>
          </a:p>
          <a:p>
            <a:pPr lvl="1"/>
            <a:r>
              <a:rPr lang="en-US" sz="1500" kern="0" dirty="0">
                <a:latin typeface="+mj-lt"/>
              </a:rPr>
              <a:t>Family history </a:t>
            </a:r>
          </a:p>
          <a:p>
            <a:pPr lvl="1"/>
            <a:r>
              <a:rPr lang="en-US" sz="1500" kern="0" dirty="0">
                <a:latin typeface="+mj-lt"/>
              </a:rPr>
              <a:t>Not monitoring calories</a:t>
            </a:r>
          </a:p>
          <a:p>
            <a:pPr marL="342891" lvl="1" indent="0">
              <a:buNone/>
            </a:pPr>
            <a:endParaRPr lang="en-US" sz="1500" kern="0" dirty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0020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72EA4-B1C9-86E2-F4F7-FC73E0C80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872DC-17FE-15DB-BCC6-72FCBE93C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2"/>
              </a:rPr>
              <a:t>https://www.planetfitness.com/community/articles/6-small-and-healthy-lifestyle-changes-can-make-big-difference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https://genv.org/10-benefits-of-a-healthy-lifestyle/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https://www.freepik.com/premium-ai-image/man-coding-intensely-advanced-workstation-surrounded-by-multiple-screens-neonlit-room_115458921.htm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https://tenor.com/view/ponyo-hayao-miyazaki-ghibli-studio-ghibli-rain-gif-4067659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6"/>
              </a:rPr>
              <a:t>https://tenor.com/view/thinking-gif-19466821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7"/>
              </a:rPr>
              <a:t>https://tenor.com/view/tiktok-dog-awkward-dog-confused-awkward-confused-dog-gif-2881577801438605193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8"/>
              </a:rPr>
              <a:t>https://tenor.com/view/thumbs-up-cat-thumb-thums-up-gif-10039763291952851321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9"/>
              </a:rPr>
              <a:t>https://tenor.com/view/snakes-animal-hiss-gif-17893457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sng" strike="noStrike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https://stackoverflow.design/brand/logo/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10"/>
              </a:rPr>
              <a:t>https://altusfineart.com/blogs/news/jesus-comforting-20-images-and-artwork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11"/>
              </a:rPr>
              <a:t>https://tenor.com/view/sechi-youtube-cat-work-making-gif-18637387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640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0367E-DF85-5B48-ABDA-7F8FDCCF8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CAB2411-E3C3-7508-DAED-BCBE3CC655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906910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2126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3B2D0-EA9D-6028-7EFA-C3ACD5E31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Background on Obesity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98A1AC-FF2B-F7DF-F2BE-6CE6AD726F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accent1"/>
                </a:solidFill>
              </a:rPr>
              <a:t>Health risks associated with obesity</a:t>
            </a:r>
          </a:p>
          <a:p>
            <a:r>
              <a:rPr lang="en-US" kern="0" dirty="0"/>
              <a:t>C</a:t>
            </a:r>
            <a:r>
              <a:rPr lang="en-US" kern="0" dirty="0">
                <a:effectLst/>
              </a:rPr>
              <a:t>ardiovascular disease</a:t>
            </a:r>
          </a:p>
          <a:p>
            <a:r>
              <a:rPr lang="en-US" kern="0" dirty="0">
                <a:effectLst/>
              </a:rPr>
              <a:t> Type 2 diabetes</a:t>
            </a:r>
          </a:p>
          <a:p>
            <a:r>
              <a:rPr lang="en-US" kern="0" dirty="0"/>
              <a:t>M</a:t>
            </a:r>
            <a:r>
              <a:rPr lang="en-US" kern="0" dirty="0">
                <a:effectLst/>
              </a:rPr>
              <a:t>usculoskeletal disorders</a:t>
            </a:r>
          </a:p>
          <a:p>
            <a:r>
              <a:rPr lang="en-US" kern="0" dirty="0">
                <a:effectLst/>
              </a:rPr>
              <a:t> </a:t>
            </a:r>
            <a:r>
              <a:rPr lang="en-US" kern="0" dirty="0"/>
              <a:t>S</a:t>
            </a:r>
            <a:r>
              <a:rPr lang="en-US" kern="0" dirty="0">
                <a:effectLst/>
              </a:rPr>
              <a:t>leep apnea</a:t>
            </a:r>
          </a:p>
          <a:p>
            <a:r>
              <a:rPr lang="en-US" kern="0" dirty="0">
                <a:effectLst/>
              </a:rPr>
              <a:t> Liver disease</a:t>
            </a:r>
          </a:p>
          <a:p>
            <a:r>
              <a:rPr lang="en-US" kern="0" dirty="0">
                <a:effectLst/>
              </a:rPr>
              <a:t> High blood pressure</a:t>
            </a:r>
          </a:p>
          <a:p>
            <a:r>
              <a:rPr lang="en-US" kern="0" dirty="0">
                <a:effectLst/>
              </a:rPr>
              <a:t> Some forms of cancer (endometrial, breast, and colon)</a:t>
            </a:r>
            <a:endParaRPr lang="en-US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C62BC672-DB82-5930-98B8-F02F62A3785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245476347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0528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CC360-4BC3-0D05-FFF0-8C3E06902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What are health lifestyle choices?</a:t>
            </a:r>
          </a:p>
        </p:txBody>
      </p:sp>
      <p:pic>
        <p:nvPicPr>
          <p:cNvPr id="1028" name="Picture 4" descr="healthy food">
            <a:extLst>
              <a:ext uri="{FF2B5EF4-FFF2-40B4-BE49-F238E27FC236}">
                <a16:creationId xmlns:a16="http://schemas.microsoft.com/office/drawing/2014/main" id="{75075459-9AEC-7902-B3BE-E8CD8C95E3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" r="18378" b="-1"/>
          <a:stretch/>
        </p:blipFill>
        <p:spPr bwMode="auto">
          <a:xfrm>
            <a:off x="838200" y="1825625"/>
            <a:ext cx="5181600" cy="435133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7C2333-EB6E-42F4-DB4B-DFFA154A82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accent1"/>
                </a:solidFill>
              </a:rPr>
              <a:t>Questions to ask about health lifestyle choices</a:t>
            </a:r>
          </a:p>
          <a:p>
            <a:r>
              <a:rPr lang="en-US" dirty="0"/>
              <a:t>Do you smoke?</a:t>
            </a:r>
          </a:p>
          <a:p>
            <a:r>
              <a:rPr lang="en-US" dirty="0"/>
              <a:t>How much water do you drink daily? </a:t>
            </a:r>
          </a:p>
          <a:p>
            <a:r>
              <a:rPr lang="en-US" dirty="0"/>
              <a:t>How much physical activity do you get daily?</a:t>
            </a:r>
          </a:p>
          <a:p>
            <a:r>
              <a:rPr lang="en-US" dirty="0"/>
              <a:t>How many vegetables do you eat daily?</a:t>
            </a:r>
          </a:p>
          <a:p>
            <a:r>
              <a:rPr lang="en-US" dirty="0"/>
              <a:t>How do you get to work/school?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599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4F3AD-A99A-1BC8-7DC1-31EE9A3C2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Dataset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19489-D7D9-6DC2-7567-295AC46EE4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23% of data was collected on a web platform </a:t>
            </a:r>
          </a:p>
          <a:p>
            <a:r>
              <a:rPr lang="en-US" dirty="0"/>
              <a:t>77% was created synthetically using generative AI</a:t>
            </a:r>
          </a:p>
          <a:p>
            <a:r>
              <a:rPr lang="en-US" dirty="0"/>
              <a:t>Original studies goal was to find predicting factors of obesity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Thumbs Up Cat Sticker - Thumbs Up Cat Thumb Stickers">
            <a:extLst>
              <a:ext uri="{FF2B5EF4-FFF2-40B4-BE49-F238E27FC236}">
                <a16:creationId xmlns:a16="http://schemas.microsoft.com/office/drawing/2014/main" id="{4FDB7634-4815-BC50-F4F6-7EBFC9A9BD1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81490" y="1825625"/>
            <a:ext cx="3163020" cy="435133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760459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D8BFC-FB9F-B7C5-5C67-B881290E4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Exploring the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D5E4F2-786A-98C8-1E44-B7B78A15D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Basic Data Information</a:t>
            </a:r>
          </a:p>
          <a:p>
            <a:r>
              <a:rPr lang="en-US" dirty="0"/>
              <a:t>2,111 samples</a:t>
            </a:r>
          </a:p>
          <a:p>
            <a:r>
              <a:rPr lang="en-US" dirty="0"/>
              <a:t>17 columns</a:t>
            </a:r>
          </a:p>
          <a:p>
            <a:pPr lvl="1"/>
            <a:r>
              <a:rPr lang="en-US" sz="2100" dirty="0"/>
              <a:t>9 categorical</a:t>
            </a:r>
          </a:p>
          <a:p>
            <a:pPr lvl="1"/>
            <a:r>
              <a:rPr lang="en-US" sz="2100" dirty="0"/>
              <a:t>8 numerical</a:t>
            </a:r>
          </a:p>
          <a:p>
            <a:r>
              <a:rPr lang="en-US" dirty="0"/>
              <a:t>Contained no missing values</a:t>
            </a:r>
          </a:p>
          <a:p>
            <a:r>
              <a:rPr lang="en-US" dirty="0"/>
              <a:t>Translated from Spanish to English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30C1561-7F48-B510-F177-25EC2649389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67207370"/>
              </p:ext>
            </p:extLst>
          </p:nvPr>
        </p:nvGraphicFramePr>
        <p:xfrm>
          <a:off x="973066" y="1690692"/>
          <a:ext cx="4551650" cy="45181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44066">
                  <a:extLst>
                    <a:ext uri="{9D8B030D-6E8A-4147-A177-3AD203B41FA5}">
                      <a16:colId xmlns:a16="http://schemas.microsoft.com/office/drawing/2014/main" val="3354232565"/>
                    </a:ext>
                  </a:extLst>
                </a:gridCol>
                <a:gridCol w="1707584">
                  <a:extLst>
                    <a:ext uri="{9D8B030D-6E8A-4147-A177-3AD203B41FA5}">
                      <a16:colId xmlns:a16="http://schemas.microsoft.com/office/drawing/2014/main" val="1936270790"/>
                    </a:ext>
                  </a:extLst>
                </a:gridCol>
              </a:tblGrid>
              <a:tr h="24174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Variable Name</a:t>
                      </a:r>
                      <a:endParaRPr lang="en-US" sz="13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77762" marR="7776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Data Type</a:t>
                      </a:r>
                      <a:endParaRPr lang="en-US" sz="13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77762" marR="77762" marT="0" marB="0" anchor="b"/>
                </a:tc>
                <a:extLst>
                  <a:ext uri="{0D108BD9-81ED-4DB2-BD59-A6C34878D82A}">
                    <a16:rowId xmlns:a16="http://schemas.microsoft.com/office/drawing/2014/main" val="2085751040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V1 Age</a:t>
                      </a:r>
                      <a:endParaRPr lang="en-US" sz="13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77762" marR="77762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float64</a:t>
                      </a:r>
                      <a:endParaRPr lang="en-US" sz="13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77762" marR="77762" marT="0" marB="0" anchor="b"/>
                </a:tc>
                <a:extLst>
                  <a:ext uri="{0D108BD9-81ED-4DB2-BD59-A6C34878D82A}">
                    <a16:rowId xmlns:a16="http://schemas.microsoft.com/office/drawing/2014/main" val="1136101040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V2 Gender</a:t>
                      </a:r>
                      <a:endParaRPr lang="en-US" sz="13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77762" marR="77762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object</a:t>
                      </a:r>
                      <a:endParaRPr lang="en-US" sz="13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77762" marR="77762" marT="0" marB="0" anchor="b"/>
                </a:tc>
                <a:extLst>
                  <a:ext uri="{0D108BD9-81ED-4DB2-BD59-A6C34878D82A}">
                    <a16:rowId xmlns:a16="http://schemas.microsoft.com/office/drawing/2014/main" val="1051475325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V3 Height</a:t>
                      </a:r>
                      <a:endParaRPr lang="en-US" sz="13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77762" marR="77762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float64</a:t>
                      </a:r>
                      <a:endParaRPr lang="en-US" sz="13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77762" marR="77762" marT="0" marB="0" anchor="b"/>
                </a:tc>
                <a:extLst>
                  <a:ext uri="{0D108BD9-81ED-4DB2-BD59-A6C34878D82A}">
                    <a16:rowId xmlns:a16="http://schemas.microsoft.com/office/drawing/2014/main" val="3505259589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V4 Weight</a:t>
                      </a:r>
                      <a:endParaRPr lang="en-US" sz="13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77762" marR="77762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float64</a:t>
                      </a:r>
                      <a:endParaRPr lang="en-US" sz="13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77762" marR="77762" marT="0" marB="0" anchor="b"/>
                </a:tc>
                <a:extLst>
                  <a:ext uri="{0D108BD9-81ED-4DB2-BD59-A6C34878D82A}">
                    <a16:rowId xmlns:a16="http://schemas.microsoft.com/office/drawing/2014/main" val="375735753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V5 Alcohol</a:t>
                      </a:r>
                      <a:endParaRPr lang="en-US" sz="13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77762" marR="77762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object</a:t>
                      </a:r>
                      <a:endParaRPr lang="en-US" sz="13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77762" marR="77762" marT="0" marB="0" anchor="b"/>
                </a:tc>
                <a:extLst>
                  <a:ext uri="{0D108BD9-81ED-4DB2-BD59-A6C34878D82A}">
                    <a16:rowId xmlns:a16="http://schemas.microsoft.com/office/drawing/2014/main" val="2519516211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V6 HighCaloricIntake</a:t>
                      </a:r>
                      <a:endParaRPr lang="en-US" sz="13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77762" marR="77762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object</a:t>
                      </a:r>
                      <a:endParaRPr lang="en-US" sz="13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77762" marR="77762" marT="0" marB="0" anchor="b"/>
                </a:tc>
                <a:extLst>
                  <a:ext uri="{0D108BD9-81ED-4DB2-BD59-A6C34878D82A}">
                    <a16:rowId xmlns:a16="http://schemas.microsoft.com/office/drawing/2014/main" val="724606086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V7 VegtableIntake</a:t>
                      </a:r>
                      <a:endParaRPr lang="en-US" sz="13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77762" marR="77762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float64</a:t>
                      </a:r>
                      <a:endParaRPr lang="en-US" sz="13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77762" marR="77762" marT="0" marB="0" anchor="b"/>
                </a:tc>
                <a:extLst>
                  <a:ext uri="{0D108BD9-81ED-4DB2-BD59-A6C34878D82A}">
                    <a16:rowId xmlns:a16="http://schemas.microsoft.com/office/drawing/2014/main" val="1811144386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V8 DailyMeals</a:t>
                      </a:r>
                      <a:endParaRPr lang="en-US" sz="13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77762" marR="77762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float64</a:t>
                      </a:r>
                      <a:endParaRPr lang="en-US" sz="13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77762" marR="77762" marT="0" marB="0" anchor="b"/>
                </a:tc>
                <a:extLst>
                  <a:ext uri="{0D108BD9-81ED-4DB2-BD59-A6C34878D82A}">
                    <a16:rowId xmlns:a16="http://schemas.microsoft.com/office/drawing/2014/main" val="3356132720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V9 CalorieMonitoring</a:t>
                      </a:r>
                      <a:endParaRPr lang="en-US" sz="13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77762" marR="77762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object</a:t>
                      </a:r>
                      <a:endParaRPr lang="en-US" sz="13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77762" marR="77762" marT="0" marB="0" anchor="b"/>
                </a:tc>
                <a:extLst>
                  <a:ext uri="{0D108BD9-81ED-4DB2-BD59-A6C34878D82A}">
                    <a16:rowId xmlns:a16="http://schemas.microsoft.com/office/drawing/2014/main" val="484276990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V10 Smoke</a:t>
                      </a:r>
                      <a:endParaRPr lang="en-US" sz="13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77762" marR="77762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object</a:t>
                      </a:r>
                      <a:endParaRPr lang="en-US" sz="13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77762" marR="77762" marT="0" marB="0" anchor="b"/>
                </a:tc>
                <a:extLst>
                  <a:ext uri="{0D108BD9-81ED-4DB2-BD59-A6C34878D82A}">
                    <a16:rowId xmlns:a16="http://schemas.microsoft.com/office/drawing/2014/main" val="1338931495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V11 DailyWaterIntake</a:t>
                      </a:r>
                      <a:endParaRPr lang="en-US" sz="13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77762" marR="77762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float64</a:t>
                      </a:r>
                      <a:endParaRPr lang="en-US" sz="13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77762" marR="77762" marT="0" marB="0" anchor="b"/>
                </a:tc>
                <a:extLst>
                  <a:ext uri="{0D108BD9-81ED-4DB2-BD59-A6C34878D82A}">
                    <a16:rowId xmlns:a16="http://schemas.microsoft.com/office/drawing/2014/main" val="885357458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V12 family_history_with_overweight</a:t>
                      </a:r>
                      <a:endParaRPr lang="en-US" sz="13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77762" marR="77762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object</a:t>
                      </a:r>
                      <a:endParaRPr lang="en-US" sz="13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77762" marR="77762" marT="0" marB="0" anchor="b"/>
                </a:tc>
                <a:extLst>
                  <a:ext uri="{0D108BD9-81ED-4DB2-BD59-A6C34878D82A}">
                    <a16:rowId xmlns:a16="http://schemas.microsoft.com/office/drawing/2014/main" val="4230650614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V13 PhysicalActivity</a:t>
                      </a:r>
                      <a:endParaRPr lang="en-US" sz="13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77762" marR="77762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float64</a:t>
                      </a:r>
                      <a:endParaRPr lang="en-US" sz="13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77762" marR="77762" marT="0" marB="0" anchor="b"/>
                </a:tc>
                <a:extLst>
                  <a:ext uri="{0D108BD9-81ED-4DB2-BD59-A6C34878D82A}">
                    <a16:rowId xmlns:a16="http://schemas.microsoft.com/office/drawing/2014/main" val="1629844007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V14 TechnologyUsage</a:t>
                      </a:r>
                      <a:endParaRPr lang="en-US" sz="13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77762" marR="77762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float64</a:t>
                      </a:r>
                      <a:endParaRPr lang="en-US" sz="13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77762" marR="77762" marT="0" marB="0" anchor="b"/>
                </a:tc>
                <a:extLst>
                  <a:ext uri="{0D108BD9-81ED-4DB2-BD59-A6C34878D82A}">
                    <a16:rowId xmlns:a16="http://schemas.microsoft.com/office/drawing/2014/main" val="4043313740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V15 FoodBetweenMeals</a:t>
                      </a:r>
                      <a:endParaRPr lang="en-US" sz="13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77762" marR="77762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object</a:t>
                      </a:r>
                      <a:endParaRPr lang="en-US" sz="13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77762" marR="77762" marT="0" marB="0" anchor="b"/>
                </a:tc>
                <a:extLst>
                  <a:ext uri="{0D108BD9-81ED-4DB2-BD59-A6C34878D82A}">
                    <a16:rowId xmlns:a16="http://schemas.microsoft.com/office/drawing/2014/main" val="448034271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V16 MTRANS</a:t>
                      </a:r>
                      <a:endParaRPr lang="en-US" sz="13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77762" marR="77762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object</a:t>
                      </a:r>
                      <a:endParaRPr lang="en-US" sz="13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77762" marR="77762" marT="0" marB="0" anchor="b"/>
                </a:tc>
                <a:extLst>
                  <a:ext uri="{0D108BD9-81ED-4DB2-BD59-A6C34878D82A}">
                    <a16:rowId xmlns:a16="http://schemas.microsoft.com/office/drawing/2014/main" val="3933554671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V17 ObesityLevel</a:t>
                      </a:r>
                      <a:endParaRPr lang="en-US" sz="13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77762" marR="77762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object</a:t>
                      </a:r>
                      <a:endParaRPr lang="en-US" sz="13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77762" marR="77762" marT="0" marB="0" anchor="b"/>
                </a:tc>
                <a:extLst>
                  <a:ext uri="{0D108BD9-81ED-4DB2-BD59-A6C34878D82A}">
                    <a16:rowId xmlns:a16="http://schemas.microsoft.com/office/drawing/2014/main" val="632145990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38831135-8AE6-75AF-4472-22CB80003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38200" y="-943674"/>
            <a:ext cx="1416423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ja-JP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Table 1: Data Types </a:t>
            </a:r>
            <a:endParaRPr kumimoji="0" lang="en-US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 descr="A cat looking at a window&#10;&#10;Description automatically generated">
            <a:extLst>
              <a:ext uri="{FF2B5EF4-FFF2-40B4-BE49-F238E27FC236}">
                <a16:creationId xmlns:a16="http://schemas.microsoft.com/office/drawing/2014/main" id="{E2A4C44D-1125-9405-FA24-1CA299A385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16" b="8391"/>
          <a:stretch/>
        </p:blipFill>
        <p:spPr>
          <a:xfrm>
            <a:off x="6243919" y="4506540"/>
            <a:ext cx="5181600" cy="170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32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B85D18-2A03-4B81-7456-247348FED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Variable Interpretation</a:t>
            </a:r>
          </a:p>
        </p:txBody>
      </p:sp>
      <p:pic>
        <p:nvPicPr>
          <p:cNvPr id="7" name="Picture 6" descr="A screenshot of a chat&#10;&#10;Description automatically generated">
            <a:extLst>
              <a:ext uri="{FF2B5EF4-FFF2-40B4-BE49-F238E27FC236}">
                <a16:creationId xmlns:a16="http://schemas.microsoft.com/office/drawing/2014/main" id="{9BD4CB85-465B-F2C7-1171-AF22FB75D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25" y="1825625"/>
            <a:ext cx="1048515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25683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8BEB3-3A2E-091F-E21C-84C664203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3200" dirty="0"/>
              <a:t>Heatmap of Quantitative Data &amp; Statistics on The Average Person</a:t>
            </a:r>
          </a:p>
        </p:txBody>
      </p:sp>
      <p:pic>
        <p:nvPicPr>
          <p:cNvPr id="4" name="Content Placeholder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5D612DF-2B72-0DFC-1ABB-50A4E36C880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627573" y="1095469"/>
            <a:ext cx="7322380" cy="501583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A5C7686-55D9-47D6-51CC-2E406BB53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accent1"/>
                </a:solidFill>
              </a:rPr>
              <a:t>Important Heatmap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Moderate correlation between height and weight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Height had a higher correlation with daily physical activity and daily meals than weight did.</a:t>
            </a:r>
          </a:p>
          <a:p>
            <a:r>
              <a:rPr lang="en-US" sz="1800" dirty="0">
                <a:solidFill>
                  <a:schemeClr val="accent1"/>
                </a:solidFill>
              </a:rPr>
              <a:t>Average Person in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5 feet 7 inches tall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190 pounds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BMI of 29.8, 0.2 from obesity class 1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75380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ellarmine Palett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52836"/>
      </a:accent1>
      <a:accent2>
        <a:srgbClr val="697970"/>
      </a:accent2>
      <a:accent3>
        <a:srgbClr val="C8C8C8"/>
      </a:accent3>
      <a:accent4>
        <a:srgbClr val="F7BE00"/>
      </a:accent4>
      <a:accent5>
        <a:srgbClr val="00677F"/>
      </a:accent5>
      <a:accent6>
        <a:srgbClr val="4D4D4D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 Screen Bellarmine Template" id="{109F2BBD-B805-0C47-8BE1-EE5FD54F39DA}" vid="{7B5311A2-F663-764E-9F9C-04F6C47E4F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344</TotalTime>
  <Words>1609</Words>
  <Application>Microsoft Office PowerPoint</Application>
  <PresentationFormat>Widescreen</PresentationFormat>
  <Paragraphs>501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Times New Roman</vt:lpstr>
      <vt:lpstr>Office Theme</vt:lpstr>
      <vt:lpstr>Predicting Obesity in Individuals </vt:lpstr>
      <vt:lpstr>What is the biggest health crisis in America?</vt:lpstr>
      <vt:lpstr>Introduction</vt:lpstr>
      <vt:lpstr>Background on Obesity </vt:lpstr>
      <vt:lpstr>What are health lifestyle choices?</vt:lpstr>
      <vt:lpstr>Dataset Background</vt:lpstr>
      <vt:lpstr>Exploring the Data</vt:lpstr>
      <vt:lpstr>Variable Interpretation</vt:lpstr>
      <vt:lpstr>Heatmap of Quantitative Data &amp; Statistics on The Average Person</vt:lpstr>
      <vt:lpstr>Pie Plot of Obesity Level Percentages</vt:lpstr>
      <vt:lpstr>Linear Distribution Plot of  Weight vs Height for Obesity Levels</vt:lpstr>
      <vt:lpstr>Histogram of Technology Usage</vt:lpstr>
      <vt:lpstr>Final Unusual Occurrence</vt:lpstr>
      <vt:lpstr>Data Exploration Summary</vt:lpstr>
      <vt:lpstr>Methods</vt:lpstr>
      <vt:lpstr>Experimental Design</vt:lpstr>
      <vt:lpstr>Tools Used</vt:lpstr>
      <vt:lpstr>Experiment 1 Results – 80/20 Raw Data</vt:lpstr>
      <vt:lpstr>Experiment 2 Results – 70/30 Raw Data</vt:lpstr>
      <vt:lpstr>Experiment 3 Results – 80/20 Lifestyle Data</vt:lpstr>
      <vt:lpstr>Experiment 4 Results – 70/30 Lifestyle Data</vt:lpstr>
      <vt:lpstr>Discussion of Results</vt:lpstr>
      <vt:lpstr>Problems Encountered</vt:lpstr>
      <vt:lpstr>Limitations of Implementation</vt:lpstr>
      <vt:lpstr>Potential Improvements</vt:lpstr>
      <vt:lpstr>Conclusion</vt:lpstr>
      <vt:lpstr>Image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Katie Kelty</dc:creator>
  <cp:lastModifiedBy>Kadin C. McWilliams</cp:lastModifiedBy>
  <cp:revision>15</cp:revision>
  <dcterms:created xsi:type="dcterms:W3CDTF">2020-08-18T13:57:38Z</dcterms:created>
  <dcterms:modified xsi:type="dcterms:W3CDTF">2024-04-29T20:54:15Z</dcterms:modified>
</cp:coreProperties>
</file>